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5"/>
  </p:notesMasterIdLst>
  <p:handoutMasterIdLst>
    <p:handoutMasterId r:id="rId56"/>
  </p:handoutMasterIdLst>
  <p:sldIdLst>
    <p:sldId id="265" r:id="rId2"/>
    <p:sldId id="310" r:id="rId3"/>
    <p:sldId id="360" r:id="rId4"/>
    <p:sldId id="361" r:id="rId5"/>
    <p:sldId id="362" r:id="rId6"/>
    <p:sldId id="363" r:id="rId7"/>
    <p:sldId id="314" r:id="rId8"/>
    <p:sldId id="365" r:id="rId9"/>
    <p:sldId id="372" r:id="rId10"/>
    <p:sldId id="364" r:id="rId11"/>
    <p:sldId id="370" r:id="rId12"/>
    <p:sldId id="369" r:id="rId13"/>
    <p:sldId id="374" r:id="rId14"/>
    <p:sldId id="371" r:id="rId15"/>
    <p:sldId id="387" r:id="rId16"/>
    <p:sldId id="373" r:id="rId17"/>
    <p:sldId id="375" r:id="rId18"/>
    <p:sldId id="388" r:id="rId19"/>
    <p:sldId id="335" r:id="rId20"/>
    <p:sldId id="320" r:id="rId21"/>
    <p:sldId id="380" r:id="rId22"/>
    <p:sldId id="381" r:id="rId23"/>
    <p:sldId id="382" r:id="rId24"/>
    <p:sldId id="379" r:id="rId25"/>
    <p:sldId id="367" r:id="rId26"/>
    <p:sldId id="377" r:id="rId27"/>
    <p:sldId id="378" r:id="rId28"/>
    <p:sldId id="383" r:id="rId29"/>
    <p:sldId id="366" r:id="rId30"/>
    <p:sldId id="384" r:id="rId31"/>
    <p:sldId id="389" r:id="rId32"/>
    <p:sldId id="385" r:id="rId33"/>
    <p:sldId id="315" r:id="rId34"/>
    <p:sldId id="316" r:id="rId35"/>
    <p:sldId id="336" r:id="rId36"/>
    <p:sldId id="322" r:id="rId37"/>
    <p:sldId id="323" r:id="rId38"/>
    <p:sldId id="324" r:id="rId39"/>
    <p:sldId id="326" r:id="rId40"/>
    <p:sldId id="327" r:id="rId41"/>
    <p:sldId id="328" r:id="rId42"/>
    <p:sldId id="330" r:id="rId43"/>
    <p:sldId id="331" r:id="rId44"/>
    <p:sldId id="337" r:id="rId45"/>
    <p:sldId id="332" r:id="rId46"/>
    <p:sldId id="333" r:id="rId47"/>
    <p:sldId id="341" r:id="rId48"/>
    <p:sldId id="345" r:id="rId49"/>
    <p:sldId id="342" r:id="rId50"/>
    <p:sldId id="339" r:id="rId51"/>
    <p:sldId id="338" r:id="rId52"/>
    <p:sldId id="344" r:id="rId53"/>
    <p:sldId id="334" r:id="rId54"/>
  </p:sldIdLst>
  <p:sldSz cx="12188825" cy="6858000"/>
  <p:notesSz cx="6858000" cy="9144000"/>
  <p:custDataLst>
    <p:tags r:id="rId5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p15:clr>
            <a:srgbClr val="A4A3A4"/>
          </p15:clr>
        </p15:guide>
        <p15:guide id="2" orient="horz" pos="213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249" autoAdjust="0"/>
  </p:normalViewPr>
  <p:slideViewPr>
    <p:cSldViewPr snapToGrid="0">
      <p:cViewPr varScale="1">
        <p:scale>
          <a:sx n="88" d="100"/>
          <a:sy n="88" d="100"/>
        </p:scale>
        <p:origin x="102" y="432"/>
      </p:cViewPr>
      <p:guideLst>
        <p:guide pos="3839"/>
        <p:guide orient="horz" pos="213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gs" Target="tags/tag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088EAF-6ECA-4616-85EF-35AA19C641F3}" type="datetimeFigureOut">
              <a:rPr lang="en-US"/>
              <a:t>5/16/2020</a:t>
            </a:fld>
            <a:endParaRPr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F912AB-2776-42F2-A957-313FC7EFEDB9}" type="slidenum">
              <a:rPr/>
              <a:t>‹#›</a:t>
            </a:fld>
            <a:endParaRPr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D2D7A-D230-4F91-BD59-0A39C2703BA8}" type="datetimeFigureOut">
              <a:rPr lang="en-US"/>
              <a:t>5/16/2020</a:t>
            </a:fld>
            <a:endParaRPr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3199CD-3E1B-4AE6-990F-76F925F5EA9F}" type="slidenum">
              <a:rPr/>
              <a:t>‹#›</a:t>
            </a:fld>
            <a:endParaRPr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47</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50</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52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Narratives: Stories</a:t>
            </a:r>
          </a:p>
          <a:p>
            <a:r>
              <a:rPr lang="en-US"/>
              <a:t>Grounded to what? For What?</a:t>
            </a:r>
          </a:p>
          <a:p>
            <a:r>
              <a:rPr lang="en-US"/>
              <a:t>What is our responsibility to them?</a:t>
            </a:r>
          </a:p>
          <a:p>
            <a:r>
              <a:rPr lang="en-US"/>
              <a:t>What are we to be held accountable for?</a:t>
            </a:r>
          </a:p>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Imagine that you're back home before the MAAFA. What are you doing? What do you remember? As you approach these shores and are forced into this hell, how will those memories serve you? </a:t>
            </a:r>
            <a:br>
              <a:rPr lang="en-US"/>
            </a:br>
            <a:r>
              <a:rPr lang="en-US"/>
              <a:t>High school students generated most of this list. </a:t>
            </a:r>
          </a:p>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The Black Family in Slavery and Freedom, 1750–1925, published a year after Slavery and the Numbers Game, is a detailed study of black family life under slavery in the US. The book draws on census data, diaries, family records, bills of sale and other records, and argues that slavery did not break up the black family. Gutman concluded that most black families largely remained intact despite slavery. Gutman further argued that black families also remained intact during the first wave of migration to the North after the Civil War (although he remained open to arguments about black family collapse in the 1930s and 1940s).</a:t>
            </a:r>
          </a:p>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https://youtu.be/Y42KUkKfNQA</a:t>
            </a:r>
          </a:p>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https://youtu.be/Y42KUkKfNQA</a:t>
            </a:r>
          </a:p>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Doing the Ring Shout in Georgia, ca. 1930s Members of the Gullah community express their spirituality through the “ring shout” during a service at a local “praise house.” (Image courtesy of Lorenzo Dow Turner Papers, Anacostia Community Museum Archives, Smithsonian Institution)</a:t>
            </a:r>
          </a:p>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Narratives: Stories</a:t>
            </a:r>
          </a:p>
          <a:p>
            <a:r>
              <a:rPr lang="en-US"/>
              <a:t>Grounded to what? For What?</a:t>
            </a:r>
          </a:p>
          <a:p>
            <a:r>
              <a:rPr lang="en-US"/>
              <a:t>What is our responsibility to them?</a:t>
            </a:r>
          </a:p>
          <a:p>
            <a:r>
              <a:rPr lang="en-US"/>
              <a:t>What are we to be held accountable for?</a:t>
            </a:r>
          </a:p>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46</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4" y="1828800"/>
            <a:ext cx="8229600" cy="2895600"/>
          </a:xfrm>
        </p:spPr>
        <p:txBody>
          <a:bodyPr anchor="b">
            <a:normAutofit/>
          </a:bodyPr>
          <a:lstStyle>
            <a:lvl1pPr>
              <a:lnSpc>
                <a:spcPct val="80000"/>
              </a:lnSpc>
              <a:defRPr sz="6600">
                <a:solidFill>
                  <a:schemeClr val="tx1"/>
                </a:solidFill>
              </a:defRPr>
            </a:lvl1pPr>
          </a:lstStyle>
          <a:p>
            <a:r>
              <a:t>Click to edit Master title style</a:t>
            </a:r>
          </a:p>
        </p:txBody>
      </p:sp>
      <p:sp>
        <p:nvSpPr>
          <p:cNvPr id="3" name="Subtitle 2"/>
          <p:cNvSpPr>
            <a:spLocks noGrp="1"/>
          </p:cNvSpPr>
          <p:nvPr>
            <p:ph type="subTitle" idx="1"/>
          </p:nvPr>
        </p:nvSpPr>
        <p:spPr>
          <a:xfrm>
            <a:off x="1065213" y="4800600"/>
            <a:ext cx="8229600" cy="1219200"/>
          </a:xfrm>
        </p:spPr>
        <p:txBody>
          <a:bodyPr>
            <a:normAutofit/>
          </a:bodyPr>
          <a:lstStyle>
            <a:lvl1pPr marL="0" indent="0" algn="l">
              <a:spcBef>
                <a:spcPts val="0"/>
              </a:spcBef>
              <a:buNone/>
              <a:defRPr sz="2000" cap="all" spc="2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Vertical Text Placeholder 2"/>
          <p:cNvSpPr>
            <a:spLocks noGrp="1"/>
          </p:cNvSpPr>
          <p:nvPr>
            <p:ph type="body" orient="vert" idx="1"/>
          </p:nvPr>
        </p:nvSpPr>
        <p:spPr/>
        <p:txBody>
          <a:bodyPr vert="eaVert"/>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03F41C87-7AD9-4845-A077-840E4A0F3F06}" type="datetimeFigureOut">
              <a:rPr lang="en-US"/>
              <a:t>5/16/2020</a:t>
            </a:fld>
            <a:endParaRPr dirty="0"/>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p:txBody>
          <a:bodyPr/>
          <a:lstStyle/>
          <a:p>
            <a:fld id="{2A013F82-EE5E-44EE-A61D-E31C6657F26F}" type="slidenum">
              <a:rPr/>
              <a:t>‹#›</a:t>
            </a:fld>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2412" y="381001"/>
            <a:ext cx="1524001" cy="5638800"/>
          </a:xfrm>
        </p:spPr>
        <p:txBody>
          <a:bodyPr vert="eaVert"/>
          <a:lstStyle/>
          <a:p>
            <a:r>
              <a:t>Click to edit Master title style</a:t>
            </a:r>
          </a:p>
        </p:txBody>
      </p:sp>
      <p:sp>
        <p:nvSpPr>
          <p:cNvPr id="3" name="Vertical Text Placeholder 2"/>
          <p:cNvSpPr>
            <a:spLocks noGrp="1"/>
          </p:cNvSpPr>
          <p:nvPr>
            <p:ph type="body" orient="vert" idx="1"/>
          </p:nvPr>
        </p:nvSpPr>
        <p:spPr>
          <a:xfrm>
            <a:off x="1522412" y="381001"/>
            <a:ext cx="7391399" cy="5638800"/>
          </a:xfrm>
        </p:spPr>
        <p:txBody>
          <a:bodyPr vert="eaVert"/>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03F41C87-7AD9-4845-A077-840E4A0F3F06}" type="datetimeFigureOut">
              <a:rPr lang="en-US"/>
              <a:t>5/16/2020</a:t>
            </a:fld>
            <a:endParaRPr dirty="0"/>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p:txBody>
          <a:bodyPr/>
          <a:lstStyle/>
          <a:p>
            <a:fld id="{2A013F82-EE5E-44EE-A61D-E31C6657F26F}" type="slidenum">
              <a:rPr/>
              <a:t>‹#›</a:t>
            </a:fld>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Content Placeholder 2"/>
          <p:cNvSpPr>
            <a:spLocks noGrp="1"/>
          </p:cNvSpPr>
          <p:nvPr>
            <p:ph idx="1"/>
          </p:nvPr>
        </p:nvSpPr>
        <p:spPr/>
        <p:txBody>
          <a:bodyPr/>
          <a:lstStyle>
            <a:lvl5pPr>
              <a:defRPr/>
            </a:lvl5pPr>
            <a:lvl6pPr>
              <a:defRPr/>
            </a:lvl6pPr>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03F41C87-7AD9-4845-A077-840E4A0F3F06}" type="datetimeFigureOut">
              <a:rPr lang="en-US"/>
              <a:t>5/16/2020</a:t>
            </a:fld>
            <a:endParaRPr dirty="0"/>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p:txBody>
          <a:bodyPr/>
          <a:lstStyle/>
          <a:p>
            <a:fld id="{2A013F82-EE5E-44EE-A61D-E31C6657F26F}" type="slidenum">
              <a:rPr/>
              <a:t>‹#›</a:t>
            </a:fld>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9614" y="2514600"/>
            <a:ext cx="8692399" cy="2819400"/>
          </a:xfrm>
        </p:spPr>
        <p:txBody>
          <a:bodyPr anchor="b">
            <a:normAutofit/>
          </a:bodyPr>
          <a:lstStyle>
            <a:lvl1pPr algn="l">
              <a:lnSpc>
                <a:spcPct val="80000"/>
              </a:lnSpc>
              <a:defRPr sz="4800" b="0" cap="none" baseline="0"/>
            </a:lvl1pPr>
          </a:lstStyle>
          <a:p>
            <a:r>
              <a:t>Click to edit Master title style</a:t>
            </a:r>
          </a:p>
        </p:txBody>
      </p:sp>
      <p:sp>
        <p:nvSpPr>
          <p:cNvPr id="3" name="Text Placeholder 2"/>
          <p:cNvSpPr>
            <a:spLocks noGrp="1"/>
          </p:cNvSpPr>
          <p:nvPr>
            <p:ph type="body" idx="1"/>
          </p:nvPr>
        </p:nvSpPr>
        <p:spPr>
          <a:xfrm>
            <a:off x="1065213" y="5410200"/>
            <a:ext cx="8687333" cy="609601"/>
          </a:xfrm>
        </p:spPr>
        <p:txBody>
          <a:bodyPr anchor="t">
            <a:normAutofit/>
          </a:bodyPr>
          <a:lstStyle>
            <a:lvl1pPr marL="0" indent="0">
              <a:spcBef>
                <a:spcPts val="0"/>
              </a:spcBef>
              <a:buNone/>
              <a:defRPr sz="2000" cap="all" spc="2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t>Click to edit Master text styles</a:t>
            </a:r>
          </a:p>
        </p:txBody>
      </p:sp>
      <p:sp>
        <p:nvSpPr>
          <p:cNvPr id="4" name="Date Placeholder 3"/>
          <p:cNvSpPr>
            <a:spLocks noGrp="1"/>
          </p:cNvSpPr>
          <p:nvPr>
            <p:ph type="dt" sz="half" idx="10"/>
          </p:nvPr>
        </p:nvSpPr>
        <p:spPr/>
        <p:txBody>
          <a:bodyPr/>
          <a:lstStyle/>
          <a:p>
            <a:fld id="{03F41C87-7AD9-4845-A077-840E4A0F3F06}" type="datetimeFigureOut">
              <a:rPr lang="en-US"/>
              <a:t>5/16/2020</a:t>
            </a:fld>
            <a:endParaRPr dirty="0"/>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p:txBody>
          <a:bodyPr/>
          <a:lstStyle/>
          <a:p>
            <a:fld id="{2A013F82-EE5E-44EE-A61D-E31C6657F26F}" type="slidenum">
              <a:rPr/>
              <a:t>‹#›</a:t>
            </a:fld>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Content Placeholder 2"/>
          <p:cNvSpPr>
            <a:spLocks noGrp="1"/>
          </p:cNvSpPr>
          <p:nvPr>
            <p:ph sz="half" idx="1"/>
          </p:nvPr>
        </p:nvSpPr>
        <p:spPr>
          <a:xfrm>
            <a:off x="1504781" y="1905001"/>
            <a:ext cx="4419599"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t>Click to edit Master text styles</a:t>
            </a:r>
          </a:p>
          <a:p>
            <a:pPr lvl="1"/>
            <a:r>
              <a:t>Second level</a:t>
            </a:r>
          </a:p>
          <a:p>
            <a:pPr lvl="2"/>
            <a:r>
              <a:t>Third level</a:t>
            </a:r>
          </a:p>
          <a:p>
            <a:pPr lvl="3"/>
            <a:r>
              <a:t>Fourth level</a:t>
            </a:r>
          </a:p>
          <a:p>
            <a:pPr lvl="4"/>
            <a:r>
              <a:t>Fifth level</a:t>
            </a:r>
          </a:p>
        </p:txBody>
      </p:sp>
      <p:sp>
        <p:nvSpPr>
          <p:cNvPr id="4" name="Content Placeholder 3"/>
          <p:cNvSpPr>
            <a:spLocks noGrp="1"/>
          </p:cNvSpPr>
          <p:nvPr>
            <p:ph sz="half" idx="2"/>
          </p:nvPr>
        </p:nvSpPr>
        <p:spPr>
          <a:xfrm>
            <a:off x="6229183" y="1905001"/>
            <a:ext cx="4419600"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t>Click to edit Master text styles</a:t>
            </a:r>
          </a:p>
          <a:p>
            <a:pPr lvl="1"/>
            <a:r>
              <a:t>Second level</a:t>
            </a:r>
          </a:p>
          <a:p>
            <a:pPr lvl="2"/>
            <a:r>
              <a:t>Third level</a:t>
            </a:r>
          </a:p>
          <a:p>
            <a:pPr lvl="3"/>
            <a:r>
              <a:t>Fourth level</a:t>
            </a:r>
          </a:p>
          <a:p>
            <a:pPr lvl="4"/>
            <a:r>
              <a:t>Fifth level</a:t>
            </a:r>
          </a:p>
        </p:txBody>
      </p:sp>
      <p:sp>
        <p:nvSpPr>
          <p:cNvPr id="5" name="Date Placeholder 4"/>
          <p:cNvSpPr>
            <a:spLocks noGrp="1"/>
          </p:cNvSpPr>
          <p:nvPr>
            <p:ph type="dt" sz="half" idx="10"/>
          </p:nvPr>
        </p:nvSpPr>
        <p:spPr/>
        <p:txBody>
          <a:bodyPr/>
          <a:lstStyle/>
          <a:p>
            <a:fld id="{03F41C87-7AD9-4845-A077-840E4A0F3F06}" type="datetimeFigureOut">
              <a:rPr lang="en-US"/>
              <a:t>5/16/2020</a:t>
            </a:fld>
            <a:endParaRPr dirty="0"/>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2A013F82-EE5E-44EE-A61D-E31C6657F26F}" type="slidenum">
              <a:rPr/>
              <a:t>‹#›</a:t>
            </a:fld>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t>Click to edit Master title style</a:t>
            </a:r>
          </a:p>
        </p:txBody>
      </p:sp>
      <p:sp>
        <p:nvSpPr>
          <p:cNvPr id="3" name="Text Placeholder 2"/>
          <p:cNvSpPr>
            <a:spLocks noGrp="1"/>
          </p:cNvSpPr>
          <p:nvPr>
            <p:ph type="body" idx="1"/>
          </p:nvPr>
        </p:nvSpPr>
        <p:spPr>
          <a:xfrm>
            <a:off x="152241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edit Master text styles</a:t>
            </a:r>
          </a:p>
        </p:txBody>
      </p:sp>
      <p:sp>
        <p:nvSpPr>
          <p:cNvPr id="4" name="Content Placeholder 3"/>
          <p:cNvSpPr>
            <a:spLocks noGrp="1"/>
          </p:cNvSpPr>
          <p:nvPr>
            <p:ph sz="half" idx="2"/>
          </p:nvPr>
        </p:nvSpPr>
        <p:spPr>
          <a:xfrm>
            <a:off x="152241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t>Click to edit Master text styles</a:t>
            </a:r>
          </a:p>
          <a:p>
            <a:pPr lvl="1"/>
            <a:r>
              <a:t>Second level</a:t>
            </a:r>
          </a:p>
          <a:p>
            <a:pPr lvl="2"/>
            <a:r>
              <a:t>Third level</a:t>
            </a:r>
          </a:p>
          <a:p>
            <a:pPr lvl="3"/>
            <a:r>
              <a:t>Fourth level</a:t>
            </a:r>
          </a:p>
          <a:p>
            <a:pPr lvl="4"/>
            <a:r>
              <a:t>Fifth level</a:t>
            </a:r>
          </a:p>
        </p:txBody>
      </p:sp>
      <p:sp>
        <p:nvSpPr>
          <p:cNvPr id="5" name="Text Placeholder 4"/>
          <p:cNvSpPr>
            <a:spLocks noGrp="1"/>
          </p:cNvSpPr>
          <p:nvPr>
            <p:ph type="body" sz="quarter" idx="3"/>
          </p:nvPr>
        </p:nvSpPr>
        <p:spPr>
          <a:xfrm>
            <a:off x="624986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edit Master text styles</a:t>
            </a:r>
          </a:p>
        </p:txBody>
      </p:sp>
      <p:sp>
        <p:nvSpPr>
          <p:cNvPr id="6" name="Content Placeholder 5"/>
          <p:cNvSpPr>
            <a:spLocks noGrp="1"/>
          </p:cNvSpPr>
          <p:nvPr>
            <p:ph sz="quarter" idx="4"/>
          </p:nvPr>
        </p:nvSpPr>
        <p:spPr>
          <a:xfrm>
            <a:off x="624986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t>Click to edit Master text styles</a:t>
            </a:r>
          </a:p>
          <a:p>
            <a:pPr lvl="1"/>
            <a:r>
              <a:t>Second level</a:t>
            </a:r>
          </a:p>
          <a:p>
            <a:pPr lvl="2"/>
            <a:r>
              <a:t>Third level</a:t>
            </a:r>
          </a:p>
          <a:p>
            <a:pPr lvl="3"/>
            <a:r>
              <a:t>Fourth level</a:t>
            </a:r>
          </a:p>
          <a:p>
            <a:pPr lvl="4"/>
            <a:r>
              <a:t>Fifth level</a:t>
            </a:r>
          </a:p>
        </p:txBody>
      </p:sp>
      <p:sp>
        <p:nvSpPr>
          <p:cNvPr id="7" name="Date Placeholder 6"/>
          <p:cNvSpPr>
            <a:spLocks noGrp="1"/>
          </p:cNvSpPr>
          <p:nvPr>
            <p:ph type="dt" sz="half" idx="10"/>
          </p:nvPr>
        </p:nvSpPr>
        <p:spPr/>
        <p:txBody>
          <a:bodyPr/>
          <a:lstStyle/>
          <a:p>
            <a:fld id="{03F41C87-7AD9-4845-A077-840E4A0F3F06}" type="datetimeFigureOut">
              <a:rPr lang="en-US"/>
              <a:t>5/16/2020</a:t>
            </a:fld>
            <a:endParaRPr dirty="0"/>
          </a:p>
        </p:txBody>
      </p:sp>
      <p:sp>
        <p:nvSpPr>
          <p:cNvPr id="8" name="Footer Placeholder 7"/>
          <p:cNvSpPr>
            <a:spLocks noGrp="1"/>
          </p:cNvSpPr>
          <p:nvPr>
            <p:ph type="ftr" sz="quarter" idx="11"/>
          </p:nvPr>
        </p:nvSpPr>
        <p:spPr/>
        <p:txBody>
          <a:bodyPr/>
          <a:lstStyle/>
          <a:p>
            <a:endParaRPr dirty="0"/>
          </a:p>
        </p:txBody>
      </p:sp>
      <p:sp>
        <p:nvSpPr>
          <p:cNvPr id="9" name="Slide Number Placeholder 8"/>
          <p:cNvSpPr>
            <a:spLocks noGrp="1"/>
          </p:cNvSpPr>
          <p:nvPr>
            <p:ph type="sldNum" sz="quarter" idx="12"/>
          </p:nvPr>
        </p:nvSpPr>
        <p:spPr/>
        <p:txBody>
          <a:bodyPr/>
          <a:lstStyle/>
          <a:p>
            <a:fld id="{2A013F82-EE5E-44EE-A61D-E31C6657F26F}" type="slidenum">
              <a:rPr/>
              <a:t>‹#›</a:t>
            </a:fld>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Date Placeholder 2"/>
          <p:cNvSpPr>
            <a:spLocks noGrp="1"/>
          </p:cNvSpPr>
          <p:nvPr>
            <p:ph type="dt" sz="half" idx="10"/>
          </p:nvPr>
        </p:nvSpPr>
        <p:spPr/>
        <p:txBody>
          <a:bodyPr/>
          <a:lstStyle/>
          <a:p>
            <a:fld id="{03F41C87-7AD9-4845-A077-840E4A0F3F06}" type="datetimeFigureOut">
              <a:rPr lang="en-US"/>
              <a:t>5/16/2020</a:t>
            </a:fld>
            <a:endParaRPr dirty="0"/>
          </a:p>
        </p:txBody>
      </p:sp>
      <p:sp>
        <p:nvSpPr>
          <p:cNvPr id="4" name="Footer Placeholder 3"/>
          <p:cNvSpPr>
            <a:spLocks noGrp="1"/>
          </p:cNvSpPr>
          <p:nvPr>
            <p:ph type="ftr" sz="quarter" idx="11"/>
          </p:nvPr>
        </p:nvSpPr>
        <p:spPr/>
        <p:txBody>
          <a:bodyPr/>
          <a:lstStyle/>
          <a:p>
            <a:endParaRPr dirty="0"/>
          </a:p>
        </p:txBody>
      </p:sp>
      <p:sp>
        <p:nvSpPr>
          <p:cNvPr id="5" name="Slide Number Placeholder 4"/>
          <p:cNvSpPr>
            <a:spLocks noGrp="1"/>
          </p:cNvSpPr>
          <p:nvPr>
            <p:ph type="sldNum" sz="quarter" idx="12"/>
          </p:nvPr>
        </p:nvSpPr>
        <p:spPr/>
        <p:txBody>
          <a:bodyPr/>
          <a:lstStyle/>
          <a:p>
            <a:fld id="{2A013F82-EE5E-44EE-A61D-E31C6657F26F}" type="slidenum">
              <a:rPr/>
              <a:t>‹#›</a:t>
            </a:fld>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F41C87-7AD9-4845-A077-840E4A0F3F06}" type="datetimeFigureOut">
              <a:rPr lang="en-US"/>
              <a:t>5/16/2020</a:t>
            </a:fld>
            <a:endParaRPr dirty="0"/>
          </a:p>
        </p:txBody>
      </p:sp>
      <p:sp>
        <p:nvSpPr>
          <p:cNvPr id="3" name="Footer Placeholder 2"/>
          <p:cNvSpPr>
            <a:spLocks noGrp="1"/>
          </p:cNvSpPr>
          <p:nvPr>
            <p:ph type="ftr" sz="quarter" idx="11"/>
          </p:nvPr>
        </p:nvSpPr>
        <p:spPr/>
        <p:txBody>
          <a:bodyPr/>
          <a:lstStyle/>
          <a:p>
            <a:endParaRPr dirty="0"/>
          </a:p>
        </p:txBody>
      </p:sp>
      <p:sp>
        <p:nvSpPr>
          <p:cNvPr id="4" name="Slide Number Placeholder 3"/>
          <p:cNvSpPr>
            <a:spLocks noGrp="1"/>
          </p:cNvSpPr>
          <p:nvPr>
            <p:ph type="sldNum" sz="quarter" idx="12"/>
          </p:nvPr>
        </p:nvSpPr>
        <p:spPr/>
        <p:txBody>
          <a:bodyPr/>
          <a:lstStyle/>
          <a:p>
            <a:fld id="{2A013F82-EE5E-44EE-A61D-E31C6657F26F}" type="slidenum">
              <a:rPr/>
              <a:t>‹#›</a:t>
            </a:fld>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Autofit/>
          </a:bodyPr>
          <a:lstStyle>
            <a:lvl1pPr algn="l">
              <a:lnSpc>
                <a:spcPct val="90000"/>
              </a:lnSpc>
              <a:defRPr sz="3600" b="0" baseline="0">
                <a:solidFill>
                  <a:schemeClr val="tx1"/>
                </a:solidFill>
              </a:defRPr>
            </a:lvl1pPr>
          </a:lstStyle>
          <a:p>
            <a:r>
              <a:t>Click to edit Master title style</a:t>
            </a:r>
          </a:p>
        </p:txBody>
      </p:sp>
      <p:sp>
        <p:nvSpPr>
          <p:cNvPr id="3" name="Content Placeholder 2"/>
          <p:cNvSpPr>
            <a:spLocks noGrp="1"/>
          </p:cNvSpPr>
          <p:nvPr>
            <p:ph idx="1"/>
          </p:nvPr>
        </p:nvSpPr>
        <p:spPr>
          <a:xfrm>
            <a:off x="4951414" y="685800"/>
            <a:ext cx="6400800" cy="5334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t>Click to edit Master text styles</a:t>
            </a:r>
          </a:p>
          <a:p>
            <a:pPr lvl="1"/>
            <a:r>
              <a:t>Second level</a:t>
            </a:r>
          </a:p>
          <a:p>
            <a:pPr lvl="2"/>
            <a:r>
              <a:t>Third level</a:t>
            </a:r>
          </a:p>
          <a:p>
            <a:pPr lvl="3"/>
            <a:r>
              <a:t>Fourth level</a:t>
            </a:r>
          </a:p>
          <a:p>
            <a:pPr lvl="4"/>
            <a:r>
              <a:t>Fifth level</a:t>
            </a: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t>Click to edit Master text styles</a:t>
            </a:r>
          </a:p>
        </p:txBody>
      </p:sp>
      <p:sp>
        <p:nvSpPr>
          <p:cNvPr id="5" name="Date Placeholder 4"/>
          <p:cNvSpPr>
            <a:spLocks noGrp="1"/>
          </p:cNvSpPr>
          <p:nvPr>
            <p:ph type="dt" sz="half" idx="10"/>
          </p:nvPr>
        </p:nvSpPr>
        <p:spPr/>
        <p:txBody>
          <a:bodyPr/>
          <a:lstStyle/>
          <a:p>
            <a:fld id="{03F41C87-7AD9-4845-A077-840E4A0F3F06}" type="datetimeFigureOut">
              <a:rPr lang="en-US"/>
              <a:t>5/16/2020</a:t>
            </a:fld>
            <a:endParaRPr dirty="0"/>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2A013F82-EE5E-44EE-A61D-E31C6657F26F}" type="slidenum">
              <a:rPr/>
              <a:t>‹#›</a:t>
            </a:fld>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951414" y="685800"/>
            <a:ext cx="6400799" cy="5334000"/>
          </a:xfrm>
          <a:solidFill>
            <a:schemeClr val="bg2"/>
          </a:solidFill>
          <a:ln w="76200">
            <a:solidFill>
              <a:schemeClr val="tx1"/>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dirty="0"/>
          </a:p>
        </p:txBody>
      </p:sp>
      <p:sp>
        <p:nvSpPr>
          <p:cNvPr id="2" name="Title 1"/>
          <p:cNvSpPr>
            <a:spLocks noGrp="1"/>
          </p:cNvSpPr>
          <p:nvPr>
            <p:ph type="title"/>
          </p:nvPr>
        </p:nvSpPr>
        <p:spPr>
          <a:xfrm>
            <a:off x="1055604" y="1905000"/>
            <a:ext cx="3596607" cy="2667000"/>
          </a:xfrm>
        </p:spPr>
        <p:txBody>
          <a:bodyPr anchor="b">
            <a:normAutofit/>
          </a:bodyPr>
          <a:lstStyle>
            <a:lvl1pPr algn="l">
              <a:lnSpc>
                <a:spcPct val="90000"/>
              </a:lnSpc>
              <a:defRPr sz="3600" b="0" i="0" baseline="0">
                <a:solidFill>
                  <a:schemeClr val="tx1"/>
                </a:solidFill>
              </a:defRPr>
            </a:lvl1pPr>
          </a:lstStyle>
          <a:p>
            <a:r>
              <a:t>Click to edit Master title style</a:t>
            </a: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t>Click to edit Master text styles</a:t>
            </a:r>
          </a:p>
        </p:txBody>
      </p:sp>
      <p:sp>
        <p:nvSpPr>
          <p:cNvPr id="5" name="Date Placeholder 4"/>
          <p:cNvSpPr>
            <a:spLocks noGrp="1"/>
          </p:cNvSpPr>
          <p:nvPr>
            <p:ph type="dt" sz="half" idx="10"/>
          </p:nvPr>
        </p:nvSpPr>
        <p:spPr/>
        <p:txBody>
          <a:bodyPr/>
          <a:lstStyle/>
          <a:p>
            <a:fld id="{03F41C87-7AD9-4845-A077-840E4A0F3F06}" type="datetimeFigureOut">
              <a:rPr lang="en-US"/>
              <a:t>5/16/2020</a:t>
            </a:fld>
            <a:endParaRPr dirty="0"/>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2A013F82-EE5E-44EE-A61D-E31C6657F26F}" type="slidenum">
              <a:rPr/>
              <a:t>‹#›</a:t>
            </a:fld>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381000"/>
            <a:ext cx="9144001" cy="1371600"/>
          </a:xfrm>
          <a:prstGeom prst="rect">
            <a:avLst/>
          </a:prstGeom>
        </p:spPr>
        <p:txBody>
          <a:bodyPr vert="horz" lIns="91440" tIns="45720" rIns="91440" bIns="45720" rtlCol="0" anchor="b">
            <a:normAutofit/>
          </a:bodyPr>
          <a:lstStyle/>
          <a:p>
            <a:r>
              <a:t>Click to edit Master title style</a:t>
            </a:r>
          </a:p>
        </p:txBody>
      </p:sp>
      <p:sp>
        <p:nvSpPr>
          <p:cNvPr id="3" name="Text Placeholder 2"/>
          <p:cNvSpPr>
            <a:spLocks noGrp="1"/>
          </p:cNvSpPr>
          <p:nvPr>
            <p:ph type="body" idx="1"/>
          </p:nvPr>
        </p:nvSpPr>
        <p:spPr>
          <a:xfrm>
            <a:off x="1522413" y="1904999"/>
            <a:ext cx="9134391" cy="4114801"/>
          </a:xfrm>
          <a:prstGeom prst="rect">
            <a:avLst/>
          </a:prstGeom>
        </p:spPr>
        <p:txBody>
          <a:bodyPr vert="horz" lIns="91440" tIns="45720" rIns="91440" bIns="45720" rtlCol="0">
            <a:normAutofit/>
          </a:bodyPr>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2"/>
          </p:nvPr>
        </p:nvSpPr>
        <p:spPr>
          <a:xfrm>
            <a:off x="8226422" y="6400800"/>
            <a:ext cx="1449389" cy="276228"/>
          </a:xfrm>
          <a:prstGeom prst="rect">
            <a:avLst/>
          </a:prstGeom>
        </p:spPr>
        <p:txBody>
          <a:bodyPr vert="horz" lIns="91440" tIns="45720" rIns="91440" bIns="45720" rtlCol="0" anchor="ctr"/>
          <a:lstStyle>
            <a:lvl1pPr algn="r">
              <a:defRPr sz="1000">
                <a:solidFill>
                  <a:schemeClr val="tx1">
                    <a:tint val="75000"/>
                  </a:schemeClr>
                </a:solidFill>
              </a:defRPr>
            </a:lvl1pPr>
          </a:lstStyle>
          <a:p>
            <a:fld id="{03F41C87-7AD9-4845-A077-840E4A0F3F06}" type="datetimeFigureOut">
              <a:rPr lang="en-US"/>
              <a:t>5/16/2020</a:t>
            </a:fld>
            <a:endParaRPr dirty="0"/>
          </a:p>
        </p:txBody>
      </p:sp>
      <p:sp>
        <p:nvSpPr>
          <p:cNvPr id="5" name="Footer Placeholder 4"/>
          <p:cNvSpPr>
            <a:spLocks noGrp="1"/>
          </p:cNvSpPr>
          <p:nvPr>
            <p:ph type="ftr" sz="quarter" idx="3"/>
          </p:nvPr>
        </p:nvSpPr>
        <p:spPr>
          <a:xfrm>
            <a:off x="1522413" y="6400800"/>
            <a:ext cx="6553199" cy="276228"/>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dirty="0"/>
          </a:p>
        </p:txBody>
      </p:sp>
      <p:sp>
        <p:nvSpPr>
          <p:cNvPr id="6" name="Slide Number Placeholder 5"/>
          <p:cNvSpPr>
            <a:spLocks noGrp="1"/>
          </p:cNvSpPr>
          <p:nvPr>
            <p:ph type="sldNum" sz="quarter" idx="4"/>
          </p:nvPr>
        </p:nvSpPr>
        <p:spPr>
          <a:xfrm>
            <a:off x="9828211" y="6400800"/>
            <a:ext cx="838201" cy="276228"/>
          </a:xfrm>
          <a:prstGeom prst="rect">
            <a:avLst/>
          </a:prstGeom>
        </p:spPr>
        <p:txBody>
          <a:bodyPr vert="horz" lIns="91440" tIns="45720" rIns="91440" bIns="45720" rtlCol="0" anchor="ctr"/>
          <a:lstStyle>
            <a:lvl1pPr algn="r">
              <a:defRPr sz="1000">
                <a:solidFill>
                  <a:schemeClr val="tx1">
                    <a:tint val="75000"/>
                  </a:schemeClr>
                </a:solidFill>
              </a:defRPr>
            </a:lvl1pPr>
          </a:lstStyle>
          <a:p>
            <a:fld id="{2A013F82-EE5E-44EE-A61D-E31C6657F26F}" type="slidenum">
              <a:rPr/>
              <a:t>‹#›</a:t>
            </a:fld>
            <a:endParaRPr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p:titleStyle>
    <p:bodyStyle>
      <a:lvl1pPr marL="224155" indent="-224155" algn="l" defTabSz="914400" rtl="0" eaLnBrk="1" latinLnBrk="0" hangingPunct="1">
        <a:lnSpc>
          <a:spcPct val="90000"/>
        </a:lnSpc>
        <a:spcBef>
          <a:spcPts val="1800"/>
        </a:spcBef>
        <a:buClr>
          <a:schemeClr val="accent1"/>
        </a:buClr>
        <a:buSzPct val="100000"/>
        <a:buFont typeface="Arial" panose="020B0604020202020204"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anose="020B0604020202020204"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anose="020B0604020202020204"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anose="020B0604020202020204" pitchFamily="34" charset="0"/>
        <a:buChar char="•"/>
        <a:defRPr sz="1600" kern="1200">
          <a:solidFill>
            <a:schemeClr val="tx1"/>
          </a:solidFill>
          <a:latin typeface="+mn-lt"/>
          <a:ea typeface="+mn-ea"/>
          <a:cs typeface="+mn-cs"/>
        </a:defRPr>
      </a:lvl4pPr>
      <a:lvl5pPr marL="1030605" indent="-173355" algn="l" defTabSz="914400" rtl="0" eaLnBrk="1" latinLnBrk="0" hangingPunct="1">
        <a:lnSpc>
          <a:spcPct val="90000"/>
        </a:lnSpc>
        <a:spcBef>
          <a:spcPts val="600"/>
        </a:spcBef>
        <a:buClr>
          <a:schemeClr val="accent1"/>
        </a:buClr>
        <a:buSzPct val="100000"/>
        <a:buFont typeface="Arial" panose="020B0604020202020204" pitchFamily="34" charset="0"/>
        <a:buChar char="•"/>
        <a:defRPr sz="1600" kern="1200">
          <a:solidFill>
            <a:schemeClr val="tx1"/>
          </a:solidFill>
          <a:latin typeface="+mn-lt"/>
          <a:ea typeface="+mn-ea"/>
          <a:cs typeface="+mn-cs"/>
        </a:defRPr>
      </a:lvl5pPr>
      <a:lvl6pPr marL="1207135" indent="-173990" algn="l" defTabSz="914400" rtl="0" eaLnBrk="1" latinLnBrk="0" hangingPunct="1">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6pPr>
      <a:lvl7pPr marL="1380490" indent="-173990" algn="l" defTabSz="914400" rtl="0" eaLnBrk="1" latinLnBrk="0" hangingPunct="1">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7pPr>
      <a:lvl8pPr marL="1554480" indent="-173990" algn="l" defTabSz="914400" rtl="0" eaLnBrk="1" latinLnBrk="0" hangingPunct="1">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8pPr>
      <a:lvl9pPr marL="1728470" indent="-173990" algn="l" defTabSz="914400" rtl="0" eaLnBrk="1" latinLnBrk="0" hangingPunct="1">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9.pn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073015" y="572770"/>
            <a:ext cx="6897370" cy="1524000"/>
          </a:xfrm>
          <a:prstGeom prst="rect">
            <a:avLst/>
          </a:prstGeom>
        </p:spPr>
        <p:txBody>
          <a:bodyPr anchor="b">
            <a:noAutofit/>
          </a:bodyPr>
          <a:lstStyle/>
          <a:p>
            <a:pPr algn="ctr"/>
            <a:r>
              <a:rPr lang="en-US" sz="5200" b="1" dirty="0">
                <a:solidFill>
                  <a:srgbClr val="00B0F0"/>
                </a:solidFill>
              </a:rPr>
              <a:t>Honoring Nana</a:t>
            </a:r>
            <a:br>
              <a:rPr lang="en-US" sz="5200" b="1" dirty="0">
                <a:solidFill>
                  <a:srgbClr val="00B0F0"/>
                </a:solidFill>
              </a:rPr>
            </a:br>
            <a:r>
              <a:rPr lang="en-US" sz="5200" b="1" dirty="0">
                <a:solidFill>
                  <a:srgbClr val="00B0F0"/>
                </a:solidFill>
              </a:rPr>
              <a:t>Kobi K. K. Kambon</a:t>
            </a:r>
          </a:p>
        </p:txBody>
      </p:sp>
      <p:sp>
        <p:nvSpPr>
          <p:cNvPr id="4" name="Subtitle 3"/>
          <p:cNvSpPr>
            <a:spLocks noGrp="1"/>
          </p:cNvSpPr>
          <p:nvPr>
            <p:ph sz="half" idx="2"/>
          </p:nvPr>
        </p:nvSpPr>
        <p:spPr>
          <a:xfrm>
            <a:off x="6208395" y="2376170"/>
            <a:ext cx="4923155" cy="2463165"/>
          </a:xfrm>
          <a:prstGeom prst="rect">
            <a:avLst/>
          </a:prstGeom>
        </p:spPr>
        <p:txBody>
          <a:bodyPr vert="horz" lIns="91440" tIns="45720" rIns="91440" bIns="45720" rtlCol="0" anchor="t">
            <a:noAutofit/>
          </a:bodyPr>
          <a:lstStyle/>
          <a:p>
            <a:pPr marL="0" indent="0">
              <a:buNone/>
            </a:pPr>
            <a:r>
              <a:rPr lang="en-US" sz="4000" b="1" dirty="0"/>
              <a:t>Cultural Redemption by Countering Injected Racial Scripts (CIRS)</a:t>
            </a:r>
            <a:endParaRPr lang="en-US" sz="3500" b="1" dirty="0"/>
          </a:p>
          <a:p>
            <a:endParaRPr lang="en-US" sz="2400" b="1" dirty="0"/>
          </a:p>
        </p:txBody>
      </p:sp>
      <p:sp>
        <p:nvSpPr>
          <p:cNvPr id="5" name="TextBox 4"/>
          <p:cNvSpPr txBox="1"/>
          <p:nvPr/>
        </p:nvSpPr>
        <p:spPr>
          <a:xfrm>
            <a:off x="7039682" y="5488305"/>
            <a:ext cx="4930649" cy="97726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nSpc>
                <a:spcPct val="120000"/>
              </a:lnSpc>
            </a:pPr>
            <a:r>
              <a:rPr lang="en-US" sz="2400" dirty="0">
                <a:latin typeface="Franklin Gothic Medium" panose="020B0603020102020204"/>
                <a:cs typeface="Segoe UI" panose="020B0502040204020203"/>
              </a:rPr>
              <a:t>By: Wekesa O. Madzimoyo</a:t>
            </a:r>
          </a:p>
          <a:p>
            <a:pPr>
              <a:lnSpc>
                <a:spcPct val="120000"/>
              </a:lnSpc>
            </a:pPr>
            <a:r>
              <a:rPr lang="en-US" sz="2400" dirty="0">
                <a:solidFill>
                  <a:srgbClr val="00B0F0"/>
                </a:solidFill>
                <a:latin typeface="Franklin Gothic Medium" panose="020B0603020102020204"/>
                <a:cs typeface="Segoe UI" panose="020B0502040204020203"/>
              </a:rPr>
              <a:t>AYA Educational Institute</a:t>
            </a:r>
          </a:p>
        </p:txBody>
      </p:sp>
      <p:pic>
        <p:nvPicPr>
          <p:cNvPr id="7" name="Picture 6" descr="kobi looking left"/>
          <p:cNvPicPr>
            <a:picLocks noChangeAspect="1"/>
          </p:cNvPicPr>
          <p:nvPr/>
        </p:nvPicPr>
        <p:blipFill>
          <a:blip r:embed="rId3"/>
          <a:stretch>
            <a:fillRect/>
          </a:stretch>
        </p:blipFill>
        <p:spPr>
          <a:xfrm>
            <a:off x="303530" y="446405"/>
            <a:ext cx="4634230" cy="6104255"/>
          </a:xfrm>
          <a:prstGeom prst="rect">
            <a:avLst/>
          </a:prstGeom>
        </p:spPr>
      </p:pic>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1605" y="167005"/>
            <a:ext cx="12049760" cy="5885180"/>
          </a:xfrm>
        </p:spPr>
        <p:txBody>
          <a:bodyPr>
            <a:normAutofit fontScale="90000"/>
          </a:bodyPr>
          <a:lstStyle/>
          <a:p>
            <a:pPr marL="0" indent="0"/>
            <a:br>
              <a:rPr lang="en-US"/>
            </a:br>
            <a:r>
              <a:rPr lang="en-US"/>
              <a:t>The Circle of Culture:</a:t>
            </a:r>
            <a:br>
              <a:rPr lang="en-US"/>
            </a:br>
            <a:r>
              <a:rPr lang="en-US"/>
              <a:t>	</a:t>
            </a:r>
            <a:r>
              <a:rPr lang="en-US" sz="4000"/>
              <a:t>Memories of Home - </a:t>
            </a:r>
            <a:r>
              <a:rPr lang="en-US" sz="3200"/>
              <a:t>Our ways...</a:t>
            </a:r>
            <a:br>
              <a:rPr lang="en-US" sz="4000"/>
            </a:br>
            <a:r>
              <a:rPr lang="en-US" sz="4000"/>
              <a:t>	Resistance - </a:t>
            </a:r>
            <a:r>
              <a:rPr lang="en-US" sz="3200"/>
              <a:t>Warfare to Sarcasm to Sacrifice</a:t>
            </a:r>
            <a:br>
              <a:rPr lang="en-US" sz="4000"/>
            </a:br>
            <a:r>
              <a:rPr lang="en-US" sz="4000"/>
              <a:t>	Spirit / Culture: </a:t>
            </a:r>
            <a:br>
              <a:rPr lang="en-US" sz="4000"/>
            </a:br>
            <a:r>
              <a:rPr lang="en-US" sz="4000"/>
              <a:t>		</a:t>
            </a:r>
            <a:r>
              <a:rPr lang="en-US" sz="3200"/>
              <a:t>Hidden Practices, The Ring	Shouts, Blues, Spirituals, Art</a:t>
            </a:r>
            <a:br>
              <a:rPr lang="en-US" sz="3200"/>
            </a:br>
            <a:r>
              <a:rPr lang="en-US" sz="4000"/>
              <a:t>	Storytellin -</a:t>
            </a:r>
            <a:r>
              <a:rPr lang="en-US" sz="2800"/>
              <a:t>King Buzzard</a:t>
            </a:r>
            <a:br>
              <a:rPr lang="en-US" sz="4000"/>
            </a:br>
            <a:r>
              <a:rPr lang="en-US" sz="4000"/>
              <a:t>	Rituals</a:t>
            </a:r>
            <a:br>
              <a:rPr lang="en-US" sz="4000"/>
            </a:br>
            <a:r>
              <a:rPr lang="en-US" sz="4000"/>
              <a:t>	Bonding Agreements - </a:t>
            </a:r>
            <a:r>
              <a:rPr lang="en-US" sz="3200"/>
              <a:t>One Afrika, Marriage, Kinship</a:t>
            </a:r>
          </a:p>
        </p:txBody>
      </p:sp>
      <p:pic>
        <p:nvPicPr>
          <p:cNvPr id="4" name="Picture 3" descr="slave culture"/>
          <p:cNvPicPr>
            <a:picLocks noChangeAspect="1"/>
          </p:cNvPicPr>
          <p:nvPr/>
        </p:nvPicPr>
        <p:blipFill>
          <a:blip r:embed="rId3"/>
          <a:stretch>
            <a:fillRect/>
          </a:stretch>
        </p:blipFill>
        <p:spPr>
          <a:xfrm>
            <a:off x="10067925" y="167005"/>
            <a:ext cx="1997710" cy="30835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6" descr="C:\Users\USER\Downloads\kobiKambon\kongocross020115.jpgkongocross020115"/>
          <p:cNvPicPr>
            <a:picLocks noChangeAspect="1"/>
          </p:cNvPicPr>
          <p:nvPr/>
        </p:nvPicPr>
        <p:blipFill>
          <a:blip r:embed="rId3"/>
          <a:srcRect/>
          <a:stretch>
            <a:fillRect/>
          </a:stretch>
        </p:blipFill>
        <p:spPr>
          <a:xfrm>
            <a:off x="-25400" y="-1270"/>
            <a:ext cx="12193905" cy="6859905"/>
          </a:xfrm>
          <a:prstGeom prst="rect">
            <a:avLst/>
          </a:prstGeom>
        </p:spPr>
      </p:pic>
      <p:sp>
        <p:nvSpPr>
          <p:cNvPr id="2" name="Title 1"/>
          <p:cNvSpPr>
            <a:spLocks noGrp="1"/>
          </p:cNvSpPr>
          <p:nvPr>
            <p:ph type="title"/>
          </p:nvPr>
        </p:nvSpPr>
        <p:spPr>
          <a:xfrm>
            <a:off x="55369" y="91838"/>
            <a:ext cx="4469331" cy="1028195"/>
          </a:xfrm>
          <a:prstGeom prst="rect">
            <a:avLst/>
          </a:prstGeom>
        </p:spPr>
        <p:txBody>
          <a:bodyPr anchor="b">
            <a:normAutofit/>
          </a:bodyPr>
          <a:lstStyle/>
          <a:p>
            <a:r>
              <a:rPr lang="en-US" sz="4800" dirty="0">
                <a:gradFill>
                  <a:gsLst>
                    <a:gs pos="21000">
                      <a:srgbClr val="53575C"/>
                    </a:gs>
                    <a:gs pos="88000">
                      <a:srgbClr val="C5C7CA"/>
                    </a:gs>
                  </a:gsLst>
                  <a:lin ang="5400000"/>
                </a:gradFill>
                <a:effectLst/>
              </a:rPr>
              <a:t>Circle of Culture</a:t>
            </a:r>
            <a:r>
              <a:rPr lang="en-US" sz="4400" b="1" dirty="0">
                <a:gradFill>
                  <a:gsLst>
                    <a:gs pos="21000">
                      <a:srgbClr val="53575C"/>
                    </a:gs>
                    <a:gs pos="88000">
                      <a:srgbClr val="C5C7CA"/>
                    </a:gs>
                  </a:gsLst>
                  <a:lin ang="5400000"/>
                </a:gradFill>
                <a:effectLst/>
              </a:rPr>
              <a:t>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6" descr="C:\Users\USER\Downloads\kobiKambon\dikenga on wall.pngdikenga on wall"/>
          <p:cNvPicPr>
            <a:picLocks noChangeAspect="1"/>
          </p:cNvPicPr>
          <p:nvPr/>
        </p:nvPicPr>
        <p:blipFill>
          <a:blip r:embed="rId4"/>
          <a:srcRect/>
          <a:stretch>
            <a:fillRect/>
          </a:stretch>
        </p:blipFill>
        <p:spPr>
          <a:xfrm>
            <a:off x="-24447" y="-1270"/>
            <a:ext cx="12192000" cy="6859905"/>
          </a:xfrm>
          <a:prstGeom prst="rect">
            <a:avLst/>
          </a:prstGeom>
        </p:spPr>
      </p:pic>
      <p:sp>
        <p:nvSpPr>
          <p:cNvPr id="2" name="Title 1"/>
          <p:cNvSpPr>
            <a:spLocks noGrp="1"/>
          </p:cNvSpPr>
          <p:nvPr>
            <p:ph type="title"/>
          </p:nvPr>
        </p:nvSpPr>
        <p:spPr>
          <a:xfrm>
            <a:off x="1499870" y="-1270"/>
            <a:ext cx="9144000" cy="864235"/>
          </a:xfrm>
          <a:prstGeom prst="rect">
            <a:avLst/>
          </a:prstGeom>
        </p:spPr>
        <p:txBody>
          <a:bodyPr anchor="b">
            <a:normAutofit/>
          </a:bodyPr>
          <a:lstStyle/>
          <a:p>
            <a:r>
              <a:rPr lang="en-US" sz="4800" dirty="0">
                <a:gradFill>
                  <a:gsLst>
                    <a:gs pos="21000">
                      <a:srgbClr val="53575C"/>
                    </a:gs>
                    <a:gs pos="88000">
                      <a:srgbClr val="C5C7CA"/>
                    </a:gs>
                  </a:gsLst>
                  <a:lin ang="5400000"/>
                </a:gradFill>
                <a:effectLst/>
              </a:rPr>
              <a:t>https://youtu.be/Y42KUkKfNQA</a:t>
            </a:r>
            <a:r>
              <a:rPr lang="en-US" sz="4400" b="1" dirty="0">
                <a:gradFill>
                  <a:gsLst>
                    <a:gs pos="21000">
                      <a:srgbClr val="53575C"/>
                    </a:gs>
                    <a:gs pos="88000">
                      <a:srgbClr val="C5C7CA"/>
                    </a:gs>
                  </a:gsLst>
                  <a:lin ang="5400000"/>
                </a:gradFill>
                <a:effectLst/>
              </a:rPr>
              <a:t> </a:t>
            </a:r>
          </a:p>
        </p:txBody>
      </p:sp>
      <p:pic>
        <p:nvPicPr>
          <p:cNvPr id="3" name="Content Placeholder 2" descr="ThereIsARiver-small_zpsf3f74619"/>
          <p:cNvPicPr>
            <a:picLocks noGrp="1" noChangeAspect="1"/>
          </p:cNvPicPr>
          <p:nvPr>
            <p:ph idx="1"/>
          </p:nvPr>
        </p:nvPicPr>
        <p:blipFill>
          <a:blip r:embed="rId5"/>
          <a:srcRect r="47842"/>
          <a:stretch>
            <a:fillRect/>
          </a:stretch>
        </p:blipFill>
        <p:spPr>
          <a:xfrm>
            <a:off x="9157335" y="2332355"/>
            <a:ext cx="2870200" cy="411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6" descr="C:\Users\USER\Downloads\kobiKambon\dikenga on wall.pngdikenga on wall"/>
          <p:cNvPicPr>
            <a:picLocks noChangeAspect="1"/>
          </p:cNvPicPr>
          <p:nvPr/>
        </p:nvPicPr>
        <p:blipFill>
          <a:blip r:embed="rId4"/>
          <a:srcRect/>
          <a:stretch>
            <a:fillRect/>
          </a:stretch>
        </p:blipFill>
        <p:spPr>
          <a:xfrm>
            <a:off x="-1587" y="-635"/>
            <a:ext cx="12192000" cy="6859905"/>
          </a:xfrm>
          <a:prstGeom prst="rect">
            <a:avLst/>
          </a:prstGeom>
        </p:spPr>
      </p:pic>
      <p:sp>
        <p:nvSpPr>
          <p:cNvPr id="2" name="Title 1"/>
          <p:cNvSpPr>
            <a:spLocks noGrp="1"/>
          </p:cNvSpPr>
          <p:nvPr>
            <p:ph type="title"/>
          </p:nvPr>
        </p:nvSpPr>
        <p:spPr>
          <a:xfrm>
            <a:off x="1499870" y="-1270"/>
            <a:ext cx="9144000" cy="864235"/>
          </a:xfrm>
          <a:prstGeom prst="rect">
            <a:avLst/>
          </a:prstGeom>
        </p:spPr>
        <p:txBody>
          <a:bodyPr anchor="b">
            <a:noAutofit/>
          </a:bodyPr>
          <a:lstStyle/>
          <a:p>
            <a:r>
              <a:rPr lang="en-US" sz="3200" dirty="0">
                <a:gradFill>
                  <a:gsLst>
                    <a:gs pos="21000">
                      <a:srgbClr val="53575C"/>
                    </a:gs>
                    <a:gs pos="88000">
                      <a:srgbClr val="C5C7CA"/>
                    </a:gs>
                  </a:gsLst>
                  <a:lin ang="5400000"/>
                </a:gradFill>
                <a:effectLst/>
              </a:rPr>
              <a:t>http://www.ayanetwork.com/aya/vincentharding/</a:t>
            </a:r>
            <a:r>
              <a:rPr lang="en-US" sz="2800" b="1" dirty="0">
                <a:gradFill>
                  <a:gsLst>
                    <a:gs pos="21000">
                      <a:srgbClr val="53575C"/>
                    </a:gs>
                    <a:gs pos="88000">
                      <a:srgbClr val="C5C7CA"/>
                    </a:gs>
                  </a:gsLst>
                  <a:lin ang="5400000"/>
                </a:gradFill>
                <a:effectLst/>
              </a:rPr>
              <a:t> </a:t>
            </a:r>
          </a:p>
        </p:txBody>
      </p:sp>
      <p:pic>
        <p:nvPicPr>
          <p:cNvPr id="3" name="Content Placeholder 2" descr="ThereIsARiver-small_zpsf3f74619"/>
          <p:cNvPicPr>
            <a:picLocks noGrp="1" noChangeAspect="1"/>
          </p:cNvPicPr>
          <p:nvPr>
            <p:ph idx="1"/>
          </p:nvPr>
        </p:nvPicPr>
        <p:blipFill>
          <a:blip r:embed="rId5"/>
          <a:srcRect r="47842"/>
          <a:stretch>
            <a:fillRect/>
          </a:stretch>
        </p:blipFill>
        <p:spPr>
          <a:xfrm>
            <a:off x="4013200" y="956945"/>
            <a:ext cx="4116705" cy="5901690"/>
          </a:xfrm>
          <a:prstGeom prst="rect">
            <a:avLst/>
          </a:prstGeom>
        </p:spPr>
      </p:pic>
      <p:sp>
        <p:nvSpPr>
          <p:cNvPr id="4" name="Text Box 3"/>
          <p:cNvSpPr txBox="1"/>
          <p:nvPr/>
        </p:nvSpPr>
        <p:spPr>
          <a:xfrm>
            <a:off x="8830310" y="1390650"/>
            <a:ext cx="1201420" cy="645160"/>
          </a:xfrm>
          <a:prstGeom prst="rect">
            <a:avLst/>
          </a:prstGeom>
          <a:noFill/>
        </p:spPr>
        <p:txBody>
          <a:bodyPr wrap="none" rtlCol="0">
            <a:spAutoFit/>
          </a:bodyPr>
          <a:lstStyle/>
          <a:p>
            <a:r>
              <a:rPr lang="en-US"/>
              <a:t>Page 10-13</a:t>
            </a:r>
          </a:p>
          <a:p>
            <a:r>
              <a:rPr lang="en-US"/>
              <a:t>Page 17-18</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6" descr="C:\Users\USER\Downloads\kobiKambon\ringshout.jpgringshout"/>
          <p:cNvPicPr>
            <a:picLocks noChangeAspect="1"/>
          </p:cNvPicPr>
          <p:nvPr/>
        </p:nvPicPr>
        <p:blipFill>
          <a:blip r:embed="rId4"/>
          <a:srcRect/>
          <a:stretch>
            <a:fillRect/>
          </a:stretch>
        </p:blipFill>
        <p:spPr>
          <a:xfrm>
            <a:off x="-25400" y="0"/>
            <a:ext cx="12193905" cy="6846570"/>
          </a:xfrm>
          <a:prstGeom prst="rect">
            <a:avLst/>
          </a:prstGeom>
        </p:spPr>
      </p:pic>
      <p:sp>
        <p:nvSpPr>
          <p:cNvPr id="2" name="Title 1"/>
          <p:cNvSpPr>
            <a:spLocks noGrp="1"/>
          </p:cNvSpPr>
          <p:nvPr>
            <p:ph type="title"/>
          </p:nvPr>
        </p:nvSpPr>
        <p:spPr>
          <a:xfrm>
            <a:off x="55369" y="91838"/>
            <a:ext cx="4469331" cy="1028195"/>
          </a:xfrm>
          <a:prstGeom prst="rect">
            <a:avLst/>
          </a:prstGeom>
        </p:spPr>
        <p:txBody>
          <a:bodyPr anchor="b">
            <a:normAutofit/>
          </a:bodyPr>
          <a:lstStyle/>
          <a:p>
            <a:r>
              <a:rPr lang="en-US" sz="4800" dirty="0">
                <a:gradFill>
                  <a:gsLst>
                    <a:gs pos="21000">
                      <a:srgbClr val="53575C"/>
                    </a:gs>
                    <a:gs pos="88000">
                      <a:srgbClr val="C5C7CA"/>
                    </a:gs>
                  </a:gsLst>
                  <a:lin ang="5400000"/>
                </a:gradFill>
                <a:effectLst/>
              </a:rPr>
              <a:t>Circle of Culture</a:t>
            </a:r>
            <a:r>
              <a:rPr lang="en-US" sz="4400" b="1" dirty="0">
                <a:gradFill>
                  <a:gsLst>
                    <a:gs pos="21000">
                      <a:srgbClr val="53575C"/>
                    </a:gs>
                    <a:gs pos="88000">
                      <a:srgbClr val="C5C7CA"/>
                    </a:gs>
                  </a:gsLst>
                  <a:lin ang="5400000"/>
                </a:gradFill>
                <a:effectLst/>
              </a:rPr>
              <a:t>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Family | Kinship: “I'm never alone..”</a:t>
            </a:r>
          </a:p>
        </p:txBody>
      </p:sp>
      <p:sp>
        <p:nvSpPr>
          <p:cNvPr id="3" name="Content Placeholder 2"/>
          <p:cNvSpPr>
            <a:spLocks noGrp="1"/>
          </p:cNvSpPr>
          <p:nvPr>
            <p:ph idx="1"/>
          </p:nvPr>
        </p:nvSpPr>
        <p:spPr/>
        <p:txBody>
          <a:bodyPr/>
          <a:lstStyle/>
          <a:p>
            <a:r>
              <a:rPr lang="en-US"/>
              <a:t>Mama</a:t>
            </a:r>
          </a:p>
          <a:p>
            <a:r>
              <a:rPr lang="en-US"/>
              <a:t>Baba</a:t>
            </a:r>
          </a:p>
          <a:p>
            <a:r>
              <a:rPr lang="en-US"/>
              <a:t>Marriages</a:t>
            </a:r>
          </a:p>
          <a:p>
            <a:r>
              <a:rPr lang="en-US"/>
              <a:t>Cousins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6" descr="C:\Users\USER\Downloads\kobiKambon\circle of culture.jpgcircle of culture"/>
          <p:cNvPicPr>
            <a:picLocks noChangeAspect="1"/>
          </p:cNvPicPr>
          <p:nvPr/>
        </p:nvPicPr>
        <p:blipFill>
          <a:blip r:embed="rId3"/>
          <a:srcRect/>
          <a:stretch>
            <a:fillRect/>
          </a:stretch>
        </p:blipFill>
        <p:spPr>
          <a:xfrm>
            <a:off x="-48260" y="-1270"/>
            <a:ext cx="12239625" cy="6859905"/>
          </a:xfrm>
          <a:prstGeom prst="rect">
            <a:avLst/>
          </a:prstGeom>
        </p:spPr>
      </p:pic>
      <p:sp>
        <p:nvSpPr>
          <p:cNvPr id="2" name="Title 1"/>
          <p:cNvSpPr>
            <a:spLocks noGrp="1"/>
          </p:cNvSpPr>
          <p:nvPr>
            <p:ph type="title"/>
          </p:nvPr>
        </p:nvSpPr>
        <p:spPr>
          <a:xfrm>
            <a:off x="4039359" y="1904763"/>
            <a:ext cx="4469331" cy="1028195"/>
          </a:xfrm>
          <a:prstGeom prst="rect">
            <a:avLst/>
          </a:prstGeom>
        </p:spPr>
        <p:txBody>
          <a:bodyPr anchor="b">
            <a:normAutofit/>
          </a:bodyPr>
          <a:lstStyle/>
          <a:p>
            <a:r>
              <a:rPr lang="en-US" sz="4800" dirty="0">
                <a:gradFill>
                  <a:gsLst>
                    <a:gs pos="21000">
                      <a:srgbClr val="53575C"/>
                    </a:gs>
                    <a:gs pos="88000">
                      <a:srgbClr val="C5C7CA"/>
                    </a:gs>
                  </a:gsLst>
                  <a:lin ang="5400000"/>
                </a:gradFill>
                <a:effectLst/>
              </a:rPr>
              <a:t>Circle of Culture</a:t>
            </a:r>
            <a:r>
              <a:rPr lang="en-US" sz="4400" b="1" dirty="0">
                <a:gradFill>
                  <a:gsLst>
                    <a:gs pos="21000">
                      <a:srgbClr val="53575C"/>
                    </a:gs>
                    <a:gs pos="88000">
                      <a:srgbClr val="C5C7CA"/>
                    </a:gs>
                  </a:gsLst>
                  <a:lin ang="5400000"/>
                </a:gradFill>
                <a:effectLst/>
              </a:rPr>
              <a:t>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6" descr="C:\Users\USER\Downloads\kobiKambon\get out2.jpgget out2"/>
          <p:cNvPicPr>
            <a:picLocks noChangeAspect="1"/>
          </p:cNvPicPr>
          <p:nvPr/>
        </p:nvPicPr>
        <p:blipFill>
          <a:blip r:embed="rId3"/>
          <a:srcRect/>
          <a:stretch>
            <a:fillRect/>
          </a:stretch>
        </p:blipFill>
        <p:spPr>
          <a:xfrm>
            <a:off x="-26035" y="-1270"/>
            <a:ext cx="12195175" cy="6859905"/>
          </a:xfrm>
          <a:prstGeom prst="rect">
            <a:avLst/>
          </a:prstGeom>
        </p:spPr>
      </p:pic>
      <p:sp>
        <p:nvSpPr>
          <p:cNvPr id="2" name="Title 1"/>
          <p:cNvSpPr>
            <a:spLocks noGrp="1"/>
          </p:cNvSpPr>
          <p:nvPr>
            <p:ph type="title"/>
          </p:nvPr>
        </p:nvSpPr>
        <p:spPr>
          <a:xfrm>
            <a:off x="8079740" y="2914650"/>
            <a:ext cx="3860165" cy="1028065"/>
          </a:xfrm>
          <a:prstGeom prst="rect">
            <a:avLst/>
          </a:prstGeom>
        </p:spPr>
        <p:txBody>
          <a:bodyPr anchor="b">
            <a:normAutofit fontScale="90000"/>
          </a:bodyPr>
          <a:lstStyle/>
          <a:p>
            <a:r>
              <a:rPr lang="en-US" sz="4400" b="1" dirty="0">
                <a:ln w="22225">
                  <a:solidFill>
                    <a:schemeClr val="accent2"/>
                  </a:solidFill>
                  <a:prstDash val="solid"/>
                </a:ln>
                <a:solidFill>
                  <a:schemeClr val="accent2">
                    <a:lumMod val="40000"/>
                    <a:lumOff val="60000"/>
                  </a:schemeClr>
                </a:solidFill>
                <a:effectLst/>
              </a:rPr>
              <a:t>Blind: </a:t>
            </a:r>
            <a:br>
              <a:rPr lang="en-US" sz="4400" b="1" dirty="0">
                <a:ln w="22225">
                  <a:solidFill>
                    <a:schemeClr val="accent2"/>
                  </a:solidFill>
                  <a:prstDash val="solid"/>
                </a:ln>
                <a:solidFill>
                  <a:schemeClr val="accent2">
                    <a:lumMod val="40000"/>
                    <a:lumOff val="60000"/>
                  </a:schemeClr>
                </a:solidFill>
                <a:effectLst/>
              </a:rPr>
            </a:br>
            <a:r>
              <a:rPr lang="en-US" sz="4400" b="1" dirty="0">
                <a:ln w="22225">
                  <a:solidFill>
                    <a:schemeClr val="accent2"/>
                  </a:solidFill>
                  <a:prstDash val="solid"/>
                </a:ln>
                <a:solidFill>
                  <a:schemeClr val="accent2">
                    <a:lumMod val="40000"/>
                    <a:lumOff val="60000"/>
                  </a:schemeClr>
                </a:solidFill>
                <a:effectLst/>
              </a:rPr>
              <a:t>With eyes wide-open:</a:t>
            </a:r>
            <a:br>
              <a:rPr lang="en-US" sz="4400" b="1" dirty="0">
                <a:ln w="22225">
                  <a:solidFill>
                    <a:schemeClr val="accent2"/>
                  </a:solidFill>
                  <a:prstDash val="solid"/>
                </a:ln>
                <a:solidFill>
                  <a:schemeClr val="accent2">
                    <a:lumMod val="40000"/>
                    <a:lumOff val="60000"/>
                  </a:schemeClr>
                </a:solidFill>
                <a:effectLst/>
              </a:rPr>
            </a:br>
            <a:r>
              <a:rPr lang="en-US" sz="4400" b="1" dirty="0">
                <a:ln w="22225">
                  <a:solidFill>
                    <a:schemeClr val="accent2"/>
                  </a:solidFill>
                  <a:prstDash val="solid"/>
                </a:ln>
                <a:solidFill>
                  <a:schemeClr val="accent2">
                    <a:lumMod val="40000"/>
                    <a:lumOff val="60000"/>
                  </a:schemeClr>
                </a:solidFill>
                <a:effectLst/>
              </a:rPr>
              <a:t>Cultural Misorientation</a:t>
            </a:r>
            <a:r>
              <a:rPr lang="en-US" sz="4400" b="1" dirty="0">
                <a:gradFill>
                  <a:gsLst>
                    <a:gs pos="21000">
                      <a:srgbClr val="53575C"/>
                    </a:gs>
                    <a:gs pos="88000">
                      <a:srgbClr val="C5C7CA"/>
                    </a:gs>
                  </a:gsLst>
                  <a:lin ang="5400000"/>
                </a:gradFill>
                <a:effectLst/>
              </a:rPr>
              <a:t>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maafa st paul baptist church"/>
          <p:cNvPicPr>
            <a:picLocks noGrp="1" noChangeAspect="1"/>
          </p:cNvPicPr>
          <p:nvPr>
            <p:ph sz="half" idx="1"/>
          </p:nvPr>
        </p:nvPicPr>
        <p:blipFill>
          <a:blip r:embed="rId2"/>
          <a:srcRect t="16676" b="5199"/>
          <a:stretch>
            <a:fillRect/>
          </a:stretch>
        </p:blipFill>
        <p:spPr>
          <a:xfrm>
            <a:off x="-18415" y="-8255"/>
            <a:ext cx="12237720" cy="6898005"/>
          </a:xfrm>
          <a:prstGeom prst="rect">
            <a:avLst/>
          </a:prstGeom>
        </p:spPr>
      </p:pic>
      <p:sp>
        <p:nvSpPr>
          <p:cNvPr id="5" name="TextBox 4"/>
          <p:cNvSpPr txBox="1"/>
          <p:nvPr/>
        </p:nvSpPr>
        <p:spPr>
          <a:xfrm>
            <a:off x="168910" y="648970"/>
            <a:ext cx="6218555" cy="6154420"/>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marL="571500" indent="-571500">
              <a:buFont typeface="Arial" panose="020B0604020202020204" pitchFamily="34" charset="0"/>
              <a:buChar char="•"/>
            </a:pPr>
            <a:r>
              <a:rPr lang="en-US" sz="4000" dirty="0">
                <a:solidFill>
                  <a:schemeClr val="tx1"/>
                </a:solidFill>
                <a:effectLst>
                  <a:outerShdw blurRad="38100" dist="19050" dir="2700000" algn="tl" rotWithShape="0">
                    <a:schemeClr val="dk1">
                      <a:alpha val="40000"/>
                    </a:schemeClr>
                  </a:outerShdw>
                </a:effectLst>
              </a:rPr>
              <a:t>Discover the real connections we have to that </a:t>
            </a:r>
            <a:r>
              <a:rPr lang="en-US" sz="4000" dirty="0">
                <a:solidFill>
                  <a:schemeClr val="accent1"/>
                </a:solidFill>
                <a:effectLst>
                  <a:outerShdw blurRad="38100" dist="25400" dir="5400000" algn="ctr" rotWithShape="0">
                    <a:srgbClr val="6E747A">
                      <a:alpha val="43000"/>
                    </a:srgbClr>
                  </a:outerShdw>
                </a:effectLst>
              </a:rPr>
              <a:t>MAAFA</a:t>
            </a:r>
            <a:r>
              <a:rPr lang="en-US" sz="4000" dirty="0">
                <a:solidFill>
                  <a:schemeClr val="tx1"/>
                </a:solidFill>
                <a:effectLst>
                  <a:outerShdw blurRad="38100" dist="19050" dir="2700000" algn="tl" rotWithShape="0">
                    <a:schemeClr val="dk1">
                      <a:alpha val="40000"/>
                    </a:schemeClr>
                  </a:outerShdw>
                </a:effectLst>
              </a:rPr>
              <a:t> experience and story - both </a:t>
            </a:r>
            <a:r>
              <a:rPr lang="en-US" sz="5400" dirty="0">
                <a:ln w="22225">
                  <a:solidFill>
                    <a:schemeClr val="accent2"/>
                  </a:solidFill>
                  <a:prstDash val="solid"/>
                </a:ln>
                <a:solidFill>
                  <a:schemeClr val="accent2">
                    <a:lumMod val="40000"/>
                    <a:lumOff val="60000"/>
                  </a:schemeClr>
                </a:solidFill>
                <a:effectLst/>
              </a:rPr>
              <a:t>his-story</a:t>
            </a:r>
            <a:r>
              <a:rPr lang="en-US" sz="4000" dirty="0">
                <a:solidFill>
                  <a:schemeClr val="tx1"/>
                </a:solidFill>
                <a:effectLst>
                  <a:outerShdw blurRad="38100" dist="19050" dir="2700000" algn="tl" rotWithShape="0">
                    <a:schemeClr val="dk1">
                      <a:alpha val="40000"/>
                    </a:schemeClr>
                  </a:outerShdw>
                </a:effectLst>
              </a:rPr>
              <a:t> and </a:t>
            </a:r>
            <a:r>
              <a:rPr lang="en-US" sz="6000" dirty="0">
                <a:ln w="22225">
                  <a:solidFill>
                    <a:schemeClr val="accent2"/>
                  </a:solidFill>
                  <a:prstDash val="solid"/>
                </a:ln>
                <a:solidFill>
                  <a:schemeClr val="accent2">
                    <a:lumMod val="40000"/>
                    <a:lumOff val="60000"/>
                  </a:schemeClr>
                </a:solidFill>
                <a:effectLst/>
              </a:rPr>
              <a:t>our-story</a:t>
            </a:r>
            <a:r>
              <a:rPr lang="en-US" sz="4000" dirty="0">
                <a:solidFill>
                  <a:schemeClr val="tx1"/>
                </a:solidFill>
                <a:effectLst>
                  <a:outerShdw blurRad="38100" dist="19050" dir="2700000" algn="tl" rotWithShape="0">
                    <a:schemeClr val="dk1">
                      <a:alpha val="40000"/>
                    </a:schemeClr>
                  </a:outerShdw>
                </a:effectLst>
              </a:rPr>
              <a:t> of it.</a:t>
            </a:r>
          </a:p>
          <a:p>
            <a:pPr marL="571500" indent="-571500">
              <a:buFont typeface="Arial" panose="020B0604020202020204" pitchFamily="34" charset="0"/>
              <a:buChar char="•"/>
            </a:pPr>
            <a:r>
              <a:rPr lang="en-US" sz="4000" dirty="0">
                <a:ln w="22225">
                  <a:solidFill>
                    <a:schemeClr val="accent2"/>
                  </a:solidFill>
                  <a:prstDash val="solid"/>
                </a:ln>
                <a:solidFill>
                  <a:schemeClr val="accent2">
                    <a:lumMod val="40000"/>
                    <a:lumOff val="60000"/>
                  </a:schemeClr>
                </a:solidFill>
                <a:effectLst/>
              </a:rPr>
              <a:t>New strategy: Not suppression. Rediction Mind your wants. Power?</a:t>
            </a:r>
            <a:r>
              <a:rPr lang="en-US" sz="4000" dirty="0">
                <a:solidFill>
                  <a:schemeClr val="tx1"/>
                </a:solidFill>
                <a:effectLst>
                  <a:outerShdw blurRad="38100" dist="19050" dir="2700000" algn="tl" rotWithShape="0">
                    <a:schemeClr val="dk1">
                      <a:alpha val="40000"/>
                    </a:schemeClr>
                  </a:outerShdw>
                </a:effectLst>
              </a:rPr>
              <a:t> </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4" descr="A picture containing phone&#10;&#10;Description generated with very high confidence"/>
          <p:cNvPicPr>
            <a:picLocks noChangeAspect="1"/>
          </p:cNvPicPr>
          <p:nvPr/>
        </p:nvPicPr>
        <p:blipFill rotWithShape="1">
          <a:blip r:embed="rId3"/>
          <a:srcRect l="6642" r="5166" b="15590"/>
          <a:stretch>
            <a:fillRect/>
          </a:stretch>
        </p:blipFill>
        <p:spPr>
          <a:xfrm>
            <a:off x="9806305" y="662305"/>
            <a:ext cx="1278890" cy="2032000"/>
          </a:xfrm>
          <a:prstGeom prst="rect">
            <a:avLst/>
          </a:prstGeom>
          <a:noFill/>
          <a:ln w="76200">
            <a:solidFill>
              <a:schemeClr val="tx1"/>
            </a:solidFill>
            <a:miter lim="800000"/>
            <a:headEnd/>
            <a:tailEnd/>
          </a:ln>
        </p:spPr>
      </p:pic>
      <p:sp>
        <p:nvSpPr>
          <p:cNvPr id="2" name="Title 1"/>
          <p:cNvSpPr>
            <a:spLocks noGrp="1"/>
          </p:cNvSpPr>
          <p:nvPr>
            <p:ph type="title"/>
          </p:nvPr>
        </p:nvSpPr>
        <p:spPr>
          <a:xfrm>
            <a:off x="725805" y="-202565"/>
            <a:ext cx="8151495" cy="2896870"/>
          </a:xfrm>
          <a:prstGeom prst="rect">
            <a:avLst/>
          </a:prstGeom>
        </p:spPr>
        <p:txBody>
          <a:bodyPr anchor="b">
            <a:normAutofit/>
          </a:bodyPr>
          <a:lstStyle/>
          <a:p>
            <a:r>
              <a:rPr lang="en-US" sz="4000" b="1" dirty="0"/>
              <a:t>Today our eyes and our stories are scripted. We must counter these for redemption.</a:t>
            </a:r>
          </a:p>
        </p:txBody>
      </p:sp>
      <p:sp>
        <p:nvSpPr>
          <p:cNvPr id="3" name="Subtitle 2"/>
          <p:cNvSpPr>
            <a:spLocks noGrp="1"/>
          </p:cNvSpPr>
          <p:nvPr>
            <p:ph type="body" sz="half" idx="2"/>
          </p:nvPr>
        </p:nvSpPr>
        <p:spPr>
          <a:xfrm>
            <a:off x="541655" y="2694305"/>
            <a:ext cx="10543540" cy="3579495"/>
          </a:xfrm>
          <a:prstGeom prst="rect">
            <a:avLst/>
          </a:prstGeom>
        </p:spPr>
        <p:txBody>
          <a:bodyPr vert="horz" lIns="91440" tIns="45720" rIns="91440" bIns="45720" rtlCol="0" anchor="t">
            <a:noAutofit/>
          </a:bodyPr>
          <a:lstStyle/>
          <a:p>
            <a:pPr marL="742950" indent="-742950">
              <a:buAutoNum type="arabicPeriod"/>
            </a:pPr>
            <a:r>
              <a:rPr lang="en-US" sz="3600" dirty="0">
                <a:ln w="22225">
                  <a:solidFill>
                    <a:schemeClr val="accent2"/>
                  </a:solidFill>
                  <a:prstDash val="solid"/>
                </a:ln>
                <a:solidFill>
                  <a:schemeClr val="accent2">
                    <a:lumMod val="40000"/>
                    <a:lumOff val="60000"/>
                  </a:schemeClr>
                </a:solidFill>
                <a:effectLst/>
              </a:rPr>
              <a:t>MSO</a:t>
            </a:r>
            <a:r>
              <a:rPr lang="en-US" sz="3600" dirty="0"/>
              <a:t> -Morality in Service of Oppression</a:t>
            </a:r>
            <a:endParaRPr lang="en-US" dirty="0"/>
          </a:p>
          <a:p>
            <a:pPr marL="742950" indent="-742950">
              <a:buAutoNum type="arabicPeriod"/>
            </a:pPr>
            <a:r>
              <a:rPr lang="en-US" sz="3600" dirty="0">
                <a:ln w="22225">
                  <a:solidFill>
                    <a:schemeClr val="accent2"/>
                  </a:solidFill>
                  <a:prstDash val="solid"/>
                </a:ln>
                <a:solidFill>
                  <a:schemeClr val="accent2">
                    <a:lumMod val="40000"/>
                    <a:lumOff val="60000"/>
                  </a:schemeClr>
                </a:solidFill>
                <a:effectLst/>
              </a:rPr>
              <a:t>UBO</a:t>
            </a:r>
            <a:r>
              <a:rPr lang="en-US" sz="3600" dirty="0"/>
              <a:t> - Universal Black Orphan</a:t>
            </a:r>
          </a:p>
          <a:p>
            <a:pPr marL="742950" indent="-742950">
              <a:buAutoNum type="arabicPeriod"/>
            </a:pPr>
            <a:r>
              <a:rPr lang="en-US" sz="3600" dirty="0">
                <a:ln w="22225">
                  <a:solidFill>
                    <a:schemeClr val="accent2"/>
                  </a:solidFill>
                  <a:prstDash val="solid"/>
                </a:ln>
                <a:solidFill>
                  <a:schemeClr val="accent2">
                    <a:lumMod val="40000"/>
                    <a:lumOff val="60000"/>
                  </a:schemeClr>
                </a:solidFill>
                <a:effectLst/>
              </a:rPr>
              <a:t>SHT</a:t>
            </a:r>
            <a:r>
              <a:rPr lang="en-US" sz="3600" dirty="0"/>
              <a:t> - Superior Hero Trap (From </a:t>
            </a:r>
          </a:p>
          <a:p>
            <a:pPr marL="742950" indent="-742950">
              <a:buAutoNum type="arabicPeriod"/>
            </a:pPr>
            <a:r>
              <a:rPr lang="en-US" sz="3600" dirty="0">
                <a:ln w="22225">
                  <a:solidFill>
                    <a:schemeClr val="accent2"/>
                  </a:solidFill>
                  <a:prstDash val="solid"/>
                </a:ln>
                <a:solidFill>
                  <a:schemeClr val="accent2">
                    <a:lumMod val="40000"/>
                    <a:lumOff val="60000"/>
                  </a:schemeClr>
                </a:solidFill>
                <a:effectLst/>
              </a:rPr>
              <a:t>STD</a:t>
            </a:r>
            <a:r>
              <a:rPr lang="en-US" sz="3600" dirty="0"/>
              <a:t> - Same The Devil  (The Massacre)</a:t>
            </a:r>
          </a:p>
          <a:p>
            <a:pPr marL="742950" indent="-742950">
              <a:buAutoNum type="arabicPeriod"/>
            </a:pPr>
            <a:r>
              <a:rPr lang="en-US" sz="3600" dirty="0">
                <a:ln w="22225">
                  <a:solidFill>
                    <a:schemeClr val="accent2"/>
                  </a:solidFill>
                  <a:prstDash val="solid"/>
                </a:ln>
                <a:solidFill>
                  <a:schemeClr val="accent2">
                    <a:lumMod val="40000"/>
                    <a:lumOff val="60000"/>
                  </a:schemeClr>
                </a:solidFill>
                <a:effectLst/>
              </a:rPr>
              <a:t>GWS</a:t>
            </a:r>
            <a:r>
              <a:rPr lang="en-US" sz="3600" dirty="0"/>
              <a:t> - Great White Savior (Harriet Tubman)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3540" y="532130"/>
            <a:ext cx="6743065" cy="1322070"/>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n-US" sz="4800" dirty="0">
                <a:cs typeface="Segoe UI" panose="020B0502040204020203"/>
              </a:rPr>
              <a:t>​</a:t>
            </a:r>
            <a:r>
              <a:rPr lang="en-US" sz="4800" b="1" dirty="0">
                <a:cs typeface="Segoe UI" panose="020B0502040204020203"/>
              </a:rPr>
              <a:t>Chapter 2 - </a:t>
            </a:r>
            <a:r>
              <a:rPr lang="en-US" sz="3200" b="1" dirty="0">
                <a:cs typeface="Segoe UI" panose="020B0502040204020203"/>
              </a:rPr>
              <a:t>The MAAFA and  Afrikan Psychology</a:t>
            </a:r>
          </a:p>
        </p:txBody>
      </p:sp>
      <p:sp>
        <p:nvSpPr>
          <p:cNvPr id="5" name="TextBox 4"/>
          <p:cNvSpPr txBox="1"/>
          <p:nvPr/>
        </p:nvSpPr>
        <p:spPr>
          <a:xfrm>
            <a:off x="388620" y="2404110"/>
            <a:ext cx="6438900" cy="255333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marL="571500" indent="-571500">
              <a:buFont typeface="Arial" panose="020B0604020202020204" pitchFamily="34" charset="0"/>
              <a:buChar char="•"/>
            </a:pPr>
            <a:r>
              <a:rPr lang="en-US" sz="4000" dirty="0"/>
              <a:t>Our own intra-psychic / spiritual trauma lingering from the MAAFA experience</a:t>
            </a:r>
          </a:p>
        </p:txBody>
      </p:sp>
      <p:pic>
        <p:nvPicPr>
          <p:cNvPr id="6" name="Content Placeholder 5"/>
          <p:cNvPicPr>
            <a:picLocks noGrp="1" noChangeAspect="1"/>
          </p:cNvPicPr>
          <p:nvPr>
            <p:ph sz="half" idx="1"/>
          </p:nvPr>
        </p:nvPicPr>
        <p:blipFill>
          <a:blip r:embed="rId2"/>
          <a:stretch>
            <a:fillRect/>
          </a:stretch>
        </p:blipFill>
        <p:spPr>
          <a:xfrm>
            <a:off x="7432675" y="0"/>
            <a:ext cx="4751705" cy="68141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6" descr="C:\Users\USER\Downloads\kobiKambon\memorial-remembers-lynching-victims-0ac17e68.jpgmemorial-remembers-lynching-victims-0ac17e68"/>
          <p:cNvPicPr>
            <a:picLocks noChangeAspect="1"/>
          </p:cNvPicPr>
          <p:nvPr/>
        </p:nvPicPr>
        <p:blipFill rotWithShape="1">
          <a:blip r:embed="rId3"/>
          <a:srcRect/>
          <a:stretch>
            <a:fillRect/>
          </a:stretch>
        </p:blipFill>
        <p:spPr>
          <a:xfrm>
            <a:off x="2950210" y="470535"/>
            <a:ext cx="7860030" cy="4414520"/>
          </a:xfrm>
          <a:prstGeom prst="rect">
            <a:avLst/>
          </a:prstGeom>
          <a:noFill/>
          <a:ln w="76200">
            <a:solidFill>
              <a:schemeClr val="tx1"/>
            </a:solidFill>
            <a:miter lim="800000"/>
            <a:headEnd/>
            <a:tailEnd/>
          </a:ln>
        </p:spPr>
      </p:pic>
      <p:sp>
        <p:nvSpPr>
          <p:cNvPr id="2" name="Title 1"/>
          <p:cNvSpPr>
            <a:spLocks noGrp="1"/>
          </p:cNvSpPr>
          <p:nvPr>
            <p:ph type="title"/>
          </p:nvPr>
        </p:nvSpPr>
        <p:spPr>
          <a:xfrm>
            <a:off x="651331" y="844485"/>
            <a:ext cx="3596607" cy="1454983"/>
          </a:xfrm>
          <a:prstGeom prst="rect">
            <a:avLst/>
          </a:prstGeom>
        </p:spPr>
        <p:txBody>
          <a:bodyPr anchor="b">
            <a:normAutofit/>
          </a:bodyPr>
          <a:lstStyle/>
          <a:p>
            <a:r>
              <a:rPr lang="en-US" sz="4000" b="1" dirty="0"/>
              <a:t>STD</a:t>
            </a:r>
          </a:p>
        </p:txBody>
      </p:sp>
      <p:sp>
        <p:nvSpPr>
          <p:cNvPr id="8" name="Text Placeholder 3"/>
          <p:cNvSpPr>
            <a:spLocks noGrp="1"/>
          </p:cNvSpPr>
          <p:nvPr>
            <p:ph type="body" sz="half" idx="2"/>
          </p:nvPr>
        </p:nvSpPr>
        <p:spPr>
          <a:xfrm>
            <a:off x="1146810" y="5269230"/>
            <a:ext cx="10436225" cy="900430"/>
          </a:xfrm>
          <a:prstGeom prst="rect">
            <a:avLst/>
          </a:prstGeom>
        </p:spPr>
        <p:txBody>
          <a:bodyPr vert="horz" lIns="91440" tIns="45720" rIns="91440" bIns="45720" rtlCol="0" anchor="t">
            <a:noAutofit/>
          </a:bodyPr>
          <a:lstStyle/>
          <a:p>
            <a:r>
              <a:rPr lang="en-US" sz="3500" dirty="0"/>
              <a:t>Shame The Devil - infects our honoring our dead.</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descr="Maasai-storytelling-Amboseli-Kenya-3-by-Joan-de-la-Malla"/>
          <p:cNvPicPr>
            <a:picLocks noGrp="1" noChangeAspect="1"/>
          </p:cNvPicPr>
          <p:nvPr>
            <p:ph sz="half" idx="2"/>
          </p:nvPr>
        </p:nvPicPr>
        <p:blipFill>
          <a:blip r:embed="rId3"/>
          <a:srcRect t="8401"/>
          <a:stretch>
            <a:fillRect/>
          </a:stretch>
        </p:blipFill>
        <p:spPr>
          <a:xfrm>
            <a:off x="12065" y="156845"/>
            <a:ext cx="12165965" cy="7429500"/>
          </a:xfrm>
          <a:prstGeom prst="rect">
            <a:avLst/>
          </a:prstGeom>
        </p:spPr>
      </p:pic>
      <p:sp>
        <p:nvSpPr>
          <p:cNvPr id="4" name="Title 3"/>
          <p:cNvSpPr>
            <a:spLocks noGrp="1"/>
          </p:cNvSpPr>
          <p:nvPr>
            <p:ph type="title"/>
          </p:nvPr>
        </p:nvSpPr>
        <p:spPr/>
        <p:txBody>
          <a:bodyPr/>
          <a:lstStyle/>
          <a:p>
            <a:endParaRPr lang="en-US"/>
          </a:p>
        </p:txBody>
      </p:sp>
      <p:sp>
        <p:nvSpPr>
          <p:cNvPr id="5" name="TextBox 4"/>
          <p:cNvSpPr txBox="1"/>
          <p:nvPr/>
        </p:nvSpPr>
        <p:spPr>
          <a:xfrm>
            <a:off x="383540" y="280670"/>
            <a:ext cx="11214100" cy="3291840"/>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marL="571500" indent="-571500">
              <a:buFont typeface="Arial" panose="020B0604020202020204" pitchFamily="34" charset="0"/>
              <a:buChar char="•"/>
            </a:pPr>
            <a:r>
              <a:rPr lang="en-US" sz="4000" dirty="0"/>
              <a:t>Family ritual to read through the African captive narratives to seek a better understanding of what our ancestors </a:t>
            </a:r>
            <a:r>
              <a:rPr lang="en-US" sz="4800" dirty="0">
                <a:ln w="22225">
                  <a:solidFill>
                    <a:schemeClr val="accent2"/>
                  </a:solidFill>
                  <a:prstDash val="solid"/>
                </a:ln>
                <a:solidFill>
                  <a:schemeClr val="accent2">
                    <a:lumMod val="40000"/>
                    <a:lumOff val="60000"/>
                  </a:schemeClr>
                </a:solidFill>
                <a:effectLst/>
              </a:rPr>
              <a:t>went through</a:t>
            </a:r>
            <a:r>
              <a:rPr lang="en-US" sz="4000" dirty="0"/>
              <a:t> to keep us grounded and reminded of our </a:t>
            </a:r>
            <a:r>
              <a:rPr lang="en-US" sz="4000" dirty="0">
                <a:ln w="22225">
                  <a:solidFill>
                    <a:schemeClr val="accent2"/>
                  </a:solidFill>
                  <a:prstDash val="solid"/>
                </a:ln>
                <a:solidFill>
                  <a:schemeClr val="accent2">
                    <a:lumMod val="40000"/>
                    <a:lumOff val="60000"/>
                  </a:schemeClr>
                </a:solidFill>
                <a:effectLst/>
              </a:rPr>
              <a:t>responsibility/accountability </a:t>
            </a:r>
            <a:r>
              <a:rPr lang="en-US" sz="4000" dirty="0"/>
              <a:t>to them.</a:t>
            </a:r>
          </a:p>
        </p:txBody>
      </p:sp>
      <p:pic>
        <p:nvPicPr>
          <p:cNvPr id="8" name="Content Placeholder 7" descr="Wani-book-123rf"/>
          <p:cNvPicPr>
            <a:picLocks noGrp="1" noChangeAspect="1"/>
          </p:cNvPicPr>
          <p:nvPr>
            <p:ph sz="half" idx="1"/>
          </p:nvPr>
        </p:nvPicPr>
        <p:blipFill>
          <a:blip r:embed="rId4"/>
          <a:stretch>
            <a:fillRect/>
          </a:stretch>
        </p:blipFill>
        <p:spPr>
          <a:xfrm>
            <a:off x="8432165" y="5546090"/>
            <a:ext cx="3322955" cy="1888490"/>
          </a:xfrm>
          <a:prstGeom prst="rect">
            <a:avLst/>
          </a:prstGeom>
          <a:effectLst>
            <a:softEdge rad="635000"/>
          </a:effectLst>
        </p:spPr>
      </p:pic>
      <p:sp>
        <p:nvSpPr>
          <p:cNvPr id="3" name="Text Box 2"/>
          <p:cNvSpPr txBox="1"/>
          <p:nvPr/>
        </p:nvSpPr>
        <p:spPr>
          <a:xfrm>
            <a:off x="497840" y="5357495"/>
            <a:ext cx="10168890" cy="1198880"/>
          </a:xfrm>
          <a:prstGeom prst="rect">
            <a:avLst/>
          </a:prstGeom>
          <a:noFill/>
          <a:ln>
            <a:solidFill>
              <a:schemeClr val="tx1"/>
            </a:solidFill>
          </a:ln>
        </p:spPr>
        <p:txBody>
          <a:bodyPr wrap="square" rtlCol="0">
            <a:spAutoFit/>
            <a:scene3d>
              <a:camera prst="orthographicFront"/>
              <a:lightRig rig="threePt" dir="t"/>
            </a:scene3d>
          </a:bodyPr>
          <a:lstStyle/>
          <a:p>
            <a:r>
              <a:rPr lang="en-US" sz="3600">
                <a:ln w="22225">
                  <a:solidFill>
                    <a:schemeClr val="accent2"/>
                  </a:solidFill>
                  <a:prstDash val="solid"/>
                </a:ln>
                <a:solidFill>
                  <a:schemeClr val="accent2">
                    <a:lumMod val="40000"/>
                    <a:lumOff val="60000"/>
                  </a:schemeClr>
                </a:solidFill>
                <a:effectLst/>
              </a:rPr>
              <a:t>Went through + </a:t>
            </a:r>
          </a:p>
          <a:p>
            <a:r>
              <a:rPr lang="en-US" sz="3600">
                <a:ln w="22225">
                  <a:solidFill>
                    <a:schemeClr val="accent2"/>
                  </a:solidFill>
                  <a:prstDash val="solid"/>
                </a:ln>
                <a:solidFill>
                  <a:schemeClr val="accent2">
                    <a:lumMod val="40000"/>
                    <a:lumOff val="60000"/>
                  </a:schemeClr>
                </a:solidFill>
                <a:effectLst/>
              </a:rPr>
              <a:t>What did we do to endure it, flip it, and end it?</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chor="b">
            <a:normAutofit/>
          </a:bodyPr>
          <a:lstStyle/>
          <a:p>
            <a:r>
              <a:rPr lang="en-US" sz="4000" b="1" dirty="0"/>
              <a:t>MSO</a:t>
            </a:r>
            <a:br>
              <a:rPr lang="en-US" sz="4000" b="1" dirty="0"/>
            </a:br>
            <a:r>
              <a:rPr lang="en-US" sz="4000" b="1" dirty="0"/>
              <a:t>STD</a:t>
            </a:r>
          </a:p>
        </p:txBody>
      </p:sp>
      <p:pic>
        <p:nvPicPr>
          <p:cNvPr id="3" name="Content Placeholder 2"/>
          <p:cNvPicPr>
            <a:picLocks noGrp="1" noChangeAspect="1"/>
          </p:cNvPicPr>
          <p:nvPr>
            <p:ph sz="half" idx="1"/>
          </p:nvPr>
        </p:nvPicPr>
        <p:blipFill>
          <a:blip r:embed="rId3"/>
          <a:stretch>
            <a:fillRect/>
          </a:stretch>
        </p:blipFill>
        <p:spPr>
          <a:xfrm>
            <a:off x="5041900" y="336550"/>
            <a:ext cx="6245860" cy="6184265"/>
          </a:xfrm>
          <a:prstGeom prst="rect">
            <a:avLst/>
          </a:prstGeom>
        </p:spPr>
      </p:pic>
      <p:sp>
        <p:nvSpPr>
          <p:cNvPr id="4" name="Content Placeholder 3"/>
          <p:cNvSpPr>
            <a:spLocks noGrp="1"/>
          </p:cNvSpPr>
          <p:nvPr>
            <p:ph sz="half" idx="2"/>
          </p:nvPr>
        </p:nvSpPr>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chor="b">
            <a:normAutofit/>
          </a:bodyPr>
          <a:lstStyle/>
          <a:p>
            <a:endParaRPr lang="en-US" sz="4000" b="1" dirty="0"/>
          </a:p>
        </p:txBody>
      </p:sp>
      <p:pic>
        <p:nvPicPr>
          <p:cNvPr id="6" name="Content Placeholder 5"/>
          <p:cNvPicPr>
            <a:picLocks noGrp="1" noChangeAspect="1"/>
          </p:cNvPicPr>
          <p:nvPr>
            <p:ph sz="half" idx="1"/>
          </p:nvPr>
        </p:nvPicPr>
        <p:blipFill>
          <a:blip r:embed="rId3"/>
          <a:stretch>
            <a:fillRect/>
          </a:stretch>
        </p:blipFill>
        <p:spPr>
          <a:xfrm>
            <a:off x="1026795" y="506095"/>
            <a:ext cx="10102215" cy="437515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6" descr="C:\Users\USER\Downloads\kobiKambon\memorial-remembers-lynching-victims-0ac17e68.jpgmemorial-remembers-lynching-victims-0ac17e68"/>
          <p:cNvPicPr>
            <a:picLocks noChangeAspect="1"/>
          </p:cNvPicPr>
          <p:nvPr/>
        </p:nvPicPr>
        <p:blipFill rotWithShape="1">
          <a:blip r:embed="rId3"/>
          <a:srcRect/>
          <a:stretch>
            <a:fillRect/>
          </a:stretch>
        </p:blipFill>
        <p:spPr>
          <a:xfrm>
            <a:off x="5890260" y="470535"/>
            <a:ext cx="4919980" cy="2763520"/>
          </a:xfrm>
          <a:prstGeom prst="rect">
            <a:avLst/>
          </a:prstGeom>
          <a:noFill/>
          <a:ln w="76200">
            <a:solidFill>
              <a:schemeClr val="tx1"/>
            </a:solidFill>
            <a:miter lim="800000"/>
            <a:headEnd/>
            <a:tailEnd/>
          </a:ln>
        </p:spPr>
      </p:pic>
      <p:sp>
        <p:nvSpPr>
          <p:cNvPr id="2" name="Title 1"/>
          <p:cNvSpPr>
            <a:spLocks noGrp="1"/>
          </p:cNvSpPr>
          <p:nvPr>
            <p:ph type="title"/>
          </p:nvPr>
        </p:nvSpPr>
        <p:spPr>
          <a:xfrm>
            <a:off x="651331" y="844485"/>
            <a:ext cx="3596607" cy="1454983"/>
          </a:xfrm>
          <a:prstGeom prst="rect">
            <a:avLst/>
          </a:prstGeom>
        </p:spPr>
        <p:txBody>
          <a:bodyPr anchor="b">
            <a:normAutofit/>
          </a:bodyPr>
          <a:lstStyle/>
          <a:p>
            <a:r>
              <a:rPr lang="en-US" sz="4000" b="1" dirty="0"/>
              <a:t>MSO</a:t>
            </a:r>
            <a:br>
              <a:rPr lang="en-US" sz="4000" b="1" dirty="0"/>
            </a:br>
            <a:r>
              <a:rPr lang="en-US" sz="4000" b="1" dirty="0"/>
              <a:t>STD</a:t>
            </a:r>
          </a:p>
        </p:txBody>
      </p:sp>
      <p:sp>
        <p:nvSpPr>
          <p:cNvPr id="8" name="Text Placeholder 3"/>
          <p:cNvSpPr>
            <a:spLocks noGrp="1"/>
          </p:cNvSpPr>
          <p:nvPr>
            <p:ph type="body" sz="half" idx="2"/>
          </p:nvPr>
        </p:nvSpPr>
        <p:spPr>
          <a:xfrm>
            <a:off x="1019810" y="3721735"/>
            <a:ext cx="10436225" cy="2781935"/>
          </a:xfrm>
          <a:prstGeom prst="rect">
            <a:avLst/>
          </a:prstGeom>
        </p:spPr>
        <p:txBody>
          <a:bodyPr vert="horz" lIns="91440" tIns="45720" rIns="91440" bIns="45720" rtlCol="0" anchor="t">
            <a:noAutofit/>
          </a:bodyPr>
          <a:lstStyle/>
          <a:p>
            <a:pPr marL="457200" indent="-457200">
              <a:buFont typeface="Arial" panose="020B0604020202020204" pitchFamily="34" charset="0"/>
              <a:buChar char="•"/>
            </a:pPr>
            <a:r>
              <a:rPr lang="en-US" sz="3500" dirty="0"/>
              <a:t>Shame The Devil - infects our honoring our dead.</a:t>
            </a:r>
          </a:p>
          <a:p>
            <a:pPr marL="457200" indent="-457200">
              <a:buFont typeface="Arial" panose="020B0604020202020204" pitchFamily="34" charset="0"/>
              <a:buChar char="•"/>
            </a:pPr>
            <a:r>
              <a:rPr lang="en-US" sz="3500" dirty="0"/>
              <a:t>Delusion - STD - delusion of power, disguises surrender</a:t>
            </a:r>
          </a:p>
          <a:p>
            <a:pPr marL="457200" indent="-457200">
              <a:buFont typeface="Arial" panose="020B0604020202020204" pitchFamily="34" charset="0"/>
              <a:buChar char="•"/>
            </a:pPr>
            <a:r>
              <a:rPr lang="en-US" sz="3500" dirty="0"/>
              <a:t>The root of delusion is fear! (Amos Wilson) </a:t>
            </a:r>
          </a:p>
          <a:p>
            <a:endParaRPr lang="en-US" sz="3500" dirty="0"/>
          </a:p>
          <a:p>
            <a:endParaRPr lang="en-US" sz="35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We're a Winner - Curtis Mayfield</a:t>
            </a:r>
          </a:p>
        </p:txBody>
      </p:sp>
      <p:sp>
        <p:nvSpPr>
          <p:cNvPr id="3" name="Content Placeholder 2"/>
          <p:cNvSpPr>
            <a:spLocks noGrp="1"/>
          </p:cNvSpPr>
          <p:nvPr>
            <p:ph sz="half" idx="1"/>
          </p:nvPr>
        </p:nvSpPr>
        <p:spPr>
          <a:xfrm>
            <a:off x="590381" y="1889761"/>
            <a:ext cx="4419599" cy="4114800"/>
          </a:xfrm>
        </p:spPr>
        <p:txBody>
          <a:bodyPr/>
          <a:lstStyle/>
          <a:p>
            <a:r>
              <a:rPr lang="en-US"/>
              <a:t>Motivation</a:t>
            </a:r>
          </a:p>
          <a:p>
            <a:r>
              <a:rPr lang="en-US"/>
              <a:t>Call and response (community to artist, artist to community...</a:t>
            </a:r>
          </a:p>
          <a:p>
            <a:r>
              <a:rPr lang="en-US"/>
              <a:t>Calling for deeper level of committment</a:t>
            </a:r>
          </a:p>
        </p:txBody>
      </p:sp>
      <p:pic>
        <p:nvPicPr>
          <p:cNvPr id="4" name="Content Placeholder 3" descr="CurtisMayfield"/>
          <p:cNvPicPr>
            <a:picLocks noGrp="1" noChangeAspect="1"/>
          </p:cNvPicPr>
          <p:nvPr>
            <p:ph sz="half" idx="2"/>
          </p:nvPr>
        </p:nvPicPr>
        <p:blipFill>
          <a:blip r:embed="rId2"/>
          <a:stretch>
            <a:fillRect/>
          </a:stretch>
        </p:blipFill>
        <p:spPr>
          <a:xfrm>
            <a:off x="5093970" y="1942465"/>
            <a:ext cx="4419600" cy="22866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410" y="426720"/>
            <a:ext cx="9448800" cy="1371600"/>
          </a:xfrm>
        </p:spPr>
        <p:txBody>
          <a:bodyPr/>
          <a:lstStyle/>
          <a:p>
            <a:r>
              <a:rPr lang="en-US"/>
              <a:t>Say It Loud - James Brown</a:t>
            </a:r>
          </a:p>
        </p:txBody>
      </p:sp>
      <p:sp>
        <p:nvSpPr>
          <p:cNvPr id="3" name="Content Placeholder 2"/>
          <p:cNvSpPr>
            <a:spLocks noGrp="1"/>
          </p:cNvSpPr>
          <p:nvPr>
            <p:ph sz="half" idx="1"/>
          </p:nvPr>
        </p:nvSpPr>
        <p:spPr>
          <a:xfrm>
            <a:off x="674201" y="1927861"/>
            <a:ext cx="4419599" cy="4114800"/>
          </a:xfrm>
        </p:spPr>
        <p:txBody>
          <a:bodyPr/>
          <a:lstStyle/>
          <a:p>
            <a:r>
              <a:rPr lang="en-US"/>
              <a:t>Motivation</a:t>
            </a:r>
          </a:p>
          <a:p>
            <a:r>
              <a:rPr lang="en-US"/>
              <a:t>Call and response (community to artist, artist to community...</a:t>
            </a:r>
          </a:p>
          <a:p>
            <a:r>
              <a:rPr lang="en-US"/>
              <a:t>Calling for deeper level of committment?</a:t>
            </a:r>
          </a:p>
          <a:p>
            <a:r>
              <a:rPr lang="en-US"/>
              <a:t>How do we call that and </a:t>
            </a:r>
            <a:br>
              <a:rPr lang="en-US"/>
            </a:br>
            <a:r>
              <a:rPr lang="en-US"/>
              <a:t>nurture that in our community?</a:t>
            </a:r>
          </a:p>
        </p:txBody>
      </p:sp>
      <p:pic>
        <p:nvPicPr>
          <p:cNvPr id="4" name="Content Placeholder 3" descr="james-brown"/>
          <p:cNvPicPr>
            <a:picLocks noGrp="1" noChangeAspect="1"/>
          </p:cNvPicPr>
          <p:nvPr>
            <p:ph sz="half" idx="2"/>
          </p:nvPr>
        </p:nvPicPr>
        <p:blipFill>
          <a:blip r:embed="rId2"/>
          <a:stretch>
            <a:fillRect/>
          </a:stretch>
        </p:blipFill>
        <p:spPr>
          <a:xfrm>
            <a:off x="4895850" y="1798320"/>
            <a:ext cx="5212080" cy="29343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King of Love is Dead - Nina Simone</a:t>
            </a:r>
          </a:p>
        </p:txBody>
      </p:sp>
      <p:sp>
        <p:nvSpPr>
          <p:cNvPr id="3" name="Content Placeholder 2"/>
          <p:cNvSpPr>
            <a:spLocks noGrp="1"/>
          </p:cNvSpPr>
          <p:nvPr>
            <p:ph idx="1"/>
          </p:nvPr>
        </p:nvSpPr>
        <p:spPr/>
        <p:txBody>
          <a:bodyPr/>
          <a:lstStyle/>
          <a:p>
            <a:r>
              <a:rPr lang="en-US"/>
              <a:t>Motivation</a:t>
            </a:r>
          </a:p>
          <a:p>
            <a:r>
              <a:rPr lang="en-US"/>
              <a:t>Call and response (community to artist, artist to community...</a:t>
            </a:r>
          </a:p>
          <a:p>
            <a:r>
              <a:rPr lang="en-US"/>
              <a:t>Calling for deeper level of committment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9600"/>
              <a:t>The Tulsa Massacre?</a:t>
            </a:r>
            <a:br>
              <a:rPr lang="en-US" sz="9600"/>
            </a:br>
            <a:endParaRPr lang="en-US" sz="9600"/>
          </a:p>
        </p:txBody>
      </p:sp>
      <p:sp>
        <p:nvSpPr>
          <p:cNvPr id="3" name="Text Placeholder 2"/>
          <p:cNvSpPr>
            <a:spLocks noGrp="1"/>
          </p:cNvSpPr>
          <p:nvPr>
            <p:ph type="body" idx="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9600"/>
              <a:t>Not! can't call it a massacre!</a:t>
            </a:r>
          </a:p>
        </p:txBody>
      </p:sp>
      <p:sp>
        <p:nvSpPr>
          <p:cNvPr id="3" name="Text Placeholder 2"/>
          <p:cNvSpPr>
            <a:spLocks noGrp="1"/>
          </p:cNvSpPr>
          <p:nvPr>
            <p:ph type="body" idx="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maafa st paul baptist church"/>
          <p:cNvPicPr>
            <a:picLocks noGrp="1" noChangeAspect="1"/>
          </p:cNvPicPr>
          <p:nvPr>
            <p:ph sz="half" idx="1"/>
          </p:nvPr>
        </p:nvPicPr>
        <p:blipFill>
          <a:blip r:embed="rId3"/>
          <a:srcRect t="16676" b="5199"/>
          <a:stretch>
            <a:fillRect/>
          </a:stretch>
        </p:blipFill>
        <p:spPr>
          <a:xfrm>
            <a:off x="-18415" y="-8255"/>
            <a:ext cx="12237720" cy="6898005"/>
          </a:xfrm>
          <a:prstGeom prst="rect">
            <a:avLst/>
          </a:prstGeom>
        </p:spPr>
      </p:pic>
      <p:sp>
        <p:nvSpPr>
          <p:cNvPr id="5" name="TextBox 4"/>
          <p:cNvSpPr txBox="1"/>
          <p:nvPr/>
        </p:nvSpPr>
        <p:spPr>
          <a:xfrm>
            <a:off x="168657" y="648821"/>
            <a:ext cx="5411398" cy="4307840"/>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marL="571500" indent="-571500">
              <a:buFont typeface="Arial" panose="020B0604020202020204" pitchFamily="34" charset="0"/>
              <a:buChar char="•"/>
            </a:pPr>
            <a:r>
              <a:rPr lang="en-US" sz="4000" dirty="0">
                <a:solidFill>
                  <a:schemeClr val="tx1"/>
                </a:solidFill>
                <a:effectLst>
                  <a:outerShdw blurRad="38100" dist="19050" dir="2700000" algn="tl" rotWithShape="0">
                    <a:schemeClr val="dk1">
                      <a:alpha val="40000"/>
                    </a:schemeClr>
                  </a:outerShdw>
                </a:effectLst>
              </a:rPr>
              <a:t>Discover the real connections we have to that </a:t>
            </a:r>
            <a:r>
              <a:rPr lang="en-US" sz="4000" dirty="0">
                <a:solidFill>
                  <a:schemeClr val="accent1"/>
                </a:solidFill>
                <a:effectLst>
                  <a:outerShdw blurRad="38100" dist="25400" dir="5400000" algn="ctr" rotWithShape="0">
                    <a:srgbClr val="6E747A">
                      <a:alpha val="43000"/>
                    </a:srgbClr>
                  </a:outerShdw>
                </a:effectLst>
              </a:rPr>
              <a:t>MAAFA</a:t>
            </a:r>
            <a:r>
              <a:rPr lang="en-US" sz="4000" dirty="0">
                <a:solidFill>
                  <a:schemeClr val="tx1"/>
                </a:solidFill>
                <a:effectLst>
                  <a:outerShdw blurRad="38100" dist="19050" dir="2700000" algn="tl" rotWithShape="0">
                    <a:schemeClr val="dk1">
                      <a:alpha val="40000"/>
                    </a:schemeClr>
                  </a:outerShdw>
                </a:effectLst>
              </a:rPr>
              <a:t> experience and story - both </a:t>
            </a:r>
            <a:r>
              <a:rPr lang="en-US" sz="5400" dirty="0">
                <a:ln w="22225">
                  <a:solidFill>
                    <a:schemeClr val="accent2"/>
                  </a:solidFill>
                  <a:prstDash val="solid"/>
                </a:ln>
                <a:solidFill>
                  <a:schemeClr val="accent2">
                    <a:lumMod val="40000"/>
                    <a:lumOff val="60000"/>
                  </a:schemeClr>
                </a:solidFill>
                <a:effectLst/>
              </a:rPr>
              <a:t>his-story</a:t>
            </a:r>
            <a:r>
              <a:rPr lang="en-US" sz="4000" dirty="0">
                <a:solidFill>
                  <a:schemeClr val="tx1"/>
                </a:solidFill>
                <a:effectLst>
                  <a:outerShdw blurRad="38100" dist="19050" dir="2700000" algn="tl" rotWithShape="0">
                    <a:schemeClr val="dk1">
                      <a:alpha val="40000"/>
                    </a:schemeClr>
                  </a:outerShdw>
                </a:effectLst>
              </a:rPr>
              <a:t> and </a:t>
            </a:r>
            <a:r>
              <a:rPr lang="en-US" sz="6000" dirty="0">
                <a:ln w="22225">
                  <a:solidFill>
                    <a:schemeClr val="accent2"/>
                  </a:solidFill>
                  <a:prstDash val="solid"/>
                </a:ln>
                <a:solidFill>
                  <a:schemeClr val="accent2">
                    <a:lumMod val="40000"/>
                    <a:lumOff val="60000"/>
                  </a:schemeClr>
                </a:solidFill>
                <a:effectLst/>
              </a:rPr>
              <a:t>our-story</a:t>
            </a:r>
            <a:r>
              <a:rPr lang="en-US" sz="4000" dirty="0">
                <a:solidFill>
                  <a:schemeClr val="tx1"/>
                </a:solidFill>
                <a:effectLst>
                  <a:outerShdw blurRad="38100" dist="19050" dir="2700000" algn="tl" rotWithShape="0">
                    <a:schemeClr val="dk1">
                      <a:alpha val="40000"/>
                    </a:schemeClr>
                  </a:outerShdw>
                </a:effectLst>
              </a:rPr>
              <a:t> of it. </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Emotional suppression / redirection</a:t>
            </a:r>
          </a:p>
        </p:txBody>
      </p:sp>
      <p:sp>
        <p:nvSpPr>
          <p:cNvPr id="3" name="Text Placeholder 2"/>
          <p:cNvSpPr>
            <a:spLocks noGrp="1"/>
          </p:cNvSpPr>
          <p:nvPr>
            <p:ph type="body" idx="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Melanin - Core?</a:t>
            </a:r>
          </a:p>
        </p:txBody>
      </p:sp>
      <p:sp>
        <p:nvSpPr>
          <p:cNvPr id="3" name="Text Placeholder 2"/>
          <p:cNvSpPr>
            <a:spLocks noGrp="1"/>
          </p:cNvSpPr>
          <p:nvPr>
            <p:ph type="body" idx="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4" name="Content Placeholder 3" descr="fam"/>
          <p:cNvPicPr>
            <a:picLocks noGrp="1" noChangeAspect="1"/>
          </p:cNvPicPr>
          <p:nvPr>
            <p:ph idx="1"/>
          </p:nvPr>
        </p:nvPicPr>
        <p:blipFill>
          <a:blip r:embed="rId2"/>
          <a:srcRect t="20582"/>
          <a:stretch>
            <a:fillRect/>
          </a:stretch>
        </p:blipFill>
        <p:spPr>
          <a:xfrm>
            <a:off x="1522730" y="22860"/>
            <a:ext cx="9187180" cy="68116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6594" y="1905000"/>
            <a:ext cx="4175617" cy="1687286"/>
          </a:xfrm>
          <a:prstGeom prst="rect">
            <a:avLst/>
          </a:prstGeom>
        </p:spPr>
        <p:txBody>
          <a:bodyPr anchor="b">
            <a:normAutofit/>
          </a:bodyPr>
          <a:lstStyle/>
          <a:p>
            <a:r>
              <a:rPr lang="en-US" sz="4000" b="1" dirty="0"/>
              <a:t>Neuromelanin</a:t>
            </a:r>
          </a:p>
        </p:txBody>
      </p:sp>
      <p:pic>
        <p:nvPicPr>
          <p:cNvPr id="3" name="Picture 3" descr="A close up of a logo&#10;&#10;Description generated with high confidence"/>
          <p:cNvPicPr>
            <a:picLocks noChangeAspect="1"/>
          </p:cNvPicPr>
          <p:nvPr/>
        </p:nvPicPr>
        <p:blipFill>
          <a:blip r:embed="rId3"/>
          <a:stretch>
            <a:fillRect/>
          </a:stretch>
        </p:blipFill>
        <p:spPr>
          <a:xfrm>
            <a:off x="4951414" y="792480"/>
            <a:ext cx="6400800" cy="5120640"/>
          </a:xfrm>
          <a:prstGeom prst="rect">
            <a:avLst/>
          </a:prstGeom>
          <a:noFill/>
        </p:spPr>
      </p:pic>
      <p:sp>
        <p:nvSpPr>
          <p:cNvPr id="8" name="Text Placeholder 3"/>
          <p:cNvSpPr>
            <a:spLocks noGrp="1"/>
          </p:cNvSpPr>
          <p:nvPr>
            <p:ph type="body" sz="half" idx="2"/>
          </p:nvPr>
        </p:nvSpPr>
        <p:spPr>
          <a:xfrm>
            <a:off x="470784" y="3870489"/>
            <a:ext cx="4482144" cy="2149311"/>
          </a:xfrm>
        </p:spPr>
        <p:txBody>
          <a:bodyPr vert="horz" lIns="91440" tIns="45720" rIns="91440" bIns="45720" rtlCol="0" anchor="t">
            <a:noAutofit/>
          </a:bodyPr>
          <a:lstStyle/>
          <a:p>
            <a:r>
              <a:rPr lang="en-US" sz="3500" dirty="0">
                <a:ea typeface="+mn-lt"/>
                <a:cs typeface="+mn-lt"/>
              </a:rPr>
              <a:t>Neuromelanin is melanin in the brain.</a:t>
            </a:r>
            <a:endParaRPr lang="en-US" sz="35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7583" y="753246"/>
            <a:ext cx="3596607" cy="2667000"/>
          </a:xfrm>
          <a:prstGeom prst="rect">
            <a:avLst/>
          </a:prstGeom>
        </p:spPr>
        <p:txBody>
          <a:bodyPr anchor="b">
            <a:normAutofit/>
          </a:bodyPr>
          <a:lstStyle/>
          <a:p>
            <a:r>
              <a:rPr lang="en-US" dirty="0"/>
              <a:t>Melanin has 3 functions.</a:t>
            </a:r>
          </a:p>
        </p:txBody>
      </p:sp>
      <p:pic>
        <p:nvPicPr>
          <p:cNvPr id="4" name="Picture 4" descr="A screen shot of a computer&#10;&#10;Description generated with high confidence"/>
          <p:cNvPicPr>
            <a:picLocks noChangeAspect="1"/>
          </p:cNvPicPr>
          <p:nvPr/>
        </p:nvPicPr>
        <p:blipFill rotWithShape="1">
          <a:blip r:embed="rId3"/>
          <a:srcRect l="24499" t="10690" r="25390" b="14816"/>
          <a:stretch>
            <a:fillRect/>
          </a:stretch>
        </p:blipFill>
        <p:spPr>
          <a:xfrm>
            <a:off x="6037006" y="67749"/>
            <a:ext cx="6035368" cy="6795929"/>
          </a:xfrm>
          <a:prstGeom prst="rect">
            <a:avLst/>
          </a:prstGeom>
          <a:noFill/>
          <a:ln w="76200">
            <a:solidFill>
              <a:schemeClr val="tx1"/>
            </a:solidFill>
            <a:miter lim="800000"/>
            <a:headEnd/>
            <a:tailEnd/>
          </a:ln>
        </p:spPr>
      </p:pic>
      <p:sp>
        <p:nvSpPr>
          <p:cNvPr id="3" name="Subtitle 2"/>
          <p:cNvSpPr>
            <a:spLocks noGrp="1"/>
          </p:cNvSpPr>
          <p:nvPr>
            <p:ph type="body" sz="half" idx="2"/>
          </p:nvPr>
        </p:nvSpPr>
        <p:spPr>
          <a:xfrm>
            <a:off x="1255103" y="3638931"/>
            <a:ext cx="4222916" cy="1371600"/>
          </a:xfrm>
          <a:prstGeom prst="rect">
            <a:avLst/>
          </a:prstGeom>
        </p:spPr>
        <p:txBody>
          <a:bodyPr vert="horz" lIns="91440" tIns="45720" rIns="91440" bIns="45720" rtlCol="0" anchor="t">
            <a:noAutofit/>
          </a:bodyPr>
          <a:lstStyle/>
          <a:p>
            <a:pPr marL="457200" indent="-457200">
              <a:buAutoNum type="arabicPeriod"/>
            </a:pPr>
            <a:r>
              <a:rPr lang="en-US" sz="3500" dirty="0"/>
              <a:t>Antioxidant</a:t>
            </a:r>
          </a:p>
          <a:p>
            <a:r>
              <a:rPr lang="en-US" sz="3500" dirty="0"/>
              <a:t>2. Nerve Conduction Facilitator</a:t>
            </a:r>
          </a:p>
          <a:p>
            <a:r>
              <a:rPr lang="en-US" sz="3500" dirty="0"/>
              <a:t>3. Energy transformer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299488" y="381000"/>
            <a:ext cx="6273664" cy="1331200"/>
          </a:xfrm>
          <a:prstGeom prst="rect">
            <a:avLst/>
          </a:prstGeom>
        </p:spPr>
        <p:txBody>
          <a:bodyPr anchor="b">
            <a:normAutofit/>
          </a:bodyPr>
          <a:lstStyle/>
          <a:p>
            <a:r>
              <a:rPr lang="en-US" sz="4000" b="1" dirty="0"/>
              <a:t>Antioxidant</a:t>
            </a:r>
          </a:p>
        </p:txBody>
      </p:sp>
      <p:sp>
        <p:nvSpPr>
          <p:cNvPr id="10" name="Text Placeholder 2"/>
          <p:cNvSpPr>
            <a:spLocks noGrp="1"/>
          </p:cNvSpPr>
          <p:nvPr>
            <p:ph sz="half" idx="1"/>
          </p:nvPr>
        </p:nvSpPr>
        <p:spPr>
          <a:xfrm>
            <a:off x="301932" y="3106918"/>
            <a:ext cx="5794009" cy="3392159"/>
          </a:xfrm>
          <a:prstGeom prst="rect">
            <a:avLst/>
          </a:prstGeom>
        </p:spPr>
        <p:txBody>
          <a:bodyPr vert="horz" lIns="91440" tIns="45720" rIns="91440" bIns="45720" rtlCol="0" anchor="t">
            <a:normAutofit/>
          </a:bodyPr>
          <a:lstStyle/>
          <a:p>
            <a:pPr marL="223520" indent="-223520"/>
            <a:r>
              <a:rPr lang="en-US" sz="3200" dirty="0"/>
              <a:t>As an antioxidant, melanin prevents free radicals from forming in the body.</a:t>
            </a:r>
          </a:p>
          <a:p>
            <a:pPr marL="223520" indent="-223520"/>
            <a:r>
              <a:rPr lang="en-US" sz="3200" dirty="0"/>
              <a:t>Oxidation in the body creates higher risks for cancer and heart disease. </a:t>
            </a:r>
          </a:p>
          <a:p>
            <a:pPr marL="223520" indent="-223520"/>
            <a:endParaRPr lang="en-US" sz="3600" dirty="0"/>
          </a:p>
        </p:txBody>
      </p:sp>
      <p:pic>
        <p:nvPicPr>
          <p:cNvPr id="2" name="Picture 2" descr="A picture containing toy, sitting, white, group&#10;&#10;Description generated with very high confidence"/>
          <p:cNvPicPr>
            <a:picLocks noChangeAspect="1"/>
          </p:cNvPicPr>
          <p:nvPr/>
        </p:nvPicPr>
        <p:blipFill>
          <a:blip r:embed="rId3"/>
          <a:stretch>
            <a:fillRect/>
          </a:stretch>
        </p:blipFill>
        <p:spPr>
          <a:xfrm>
            <a:off x="6859042" y="7244"/>
            <a:ext cx="5334084" cy="6856290"/>
          </a:xfrm>
          <a:prstGeom prst="rect">
            <a:avLst/>
          </a:prstGeom>
          <a:noFill/>
        </p:spPr>
      </p:pic>
      <p:sp>
        <p:nvSpPr>
          <p:cNvPr id="3" name="TextBox 2"/>
          <p:cNvSpPr txBox="1"/>
          <p:nvPr/>
        </p:nvSpPr>
        <p:spPr>
          <a:xfrm>
            <a:off x="296025" y="1806580"/>
            <a:ext cx="626037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n-US" sz="2400" i="1" dirty="0">
                <a:solidFill>
                  <a:schemeClr val="tx2"/>
                </a:solidFill>
              </a:rPr>
              <a:t>Antioxidants</a:t>
            </a:r>
            <a:r>
              <a:rPr lang="en-US" sz="2400" i="1" dirty="0">
                <a:solidFill>
                  <a:schemeClr val="tx2"/>
                </a:solidFill>
                <a:ea typeface="+mn-lt"/>
                <a:cs typeface="+mn-lt"/>
              </a:rPr>
              <a:t> are substances that protect cells against free radicals.</a:t>
            </a:r>
            <a:endParaRPr lang="en-US" sz="2400" dirty="0">
              <a:solidFill>
                <a:schemeClr val="tx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4" descr="A close up of a coral&#10;&#10;Description generated with high confidence"/>
          <p:cNvPicPr>
            <a:picLocks noChangeAspect="1"/>
          </p:cNvPicPr>
          <p:nvPr/>
        </p:nvPicPr>
        <p:blipFill rotWithShape="1">
          <a:blip r:embed="rId3"/>
          <a:srcRect l="8800"/>
          <a:stretch>
            <a:fillRect/>
          </a:stretch>
        </p:blipFill>
        <p:spPr>
          <a:xfrm>
            <a:off x="4951414" y="685800"/>
            <a:ext cx="6400799" cy="5334000"/>
          </a:xfrm>
          <a:prstGeom prst="rect">
            <a:avLst/>
          </a:prstGeom>
          <a:noFill/>
          <a:ln w="76200">
            <a:solidFill>
              <a:schemeClr val="tx1"/>
            </a:solidFill>
            <a:miter lim="800000"/>
            <a:headEnd/>
            <a:tailEnd/>
          </a:ln>
        </p:spPr>
      </p:pic>
      <p:sp>
        <p:nvSpPr>
          <p:cNvPr id="2" name="Title 1"/>
          <p:cNvSpPr>
            <a:spLocks noGrp="1"/>
          </p:cNvSpPr>
          <p:nvPr>
            <p:ph type="title"/>
          </p:nvPr>
        </p:nvSpPr>
        <p:spPr>
          <a:xfrm>
            <a:off x="121302" y="1655752"/>
            <a:ext cx="4468652" cy="1030777"/>
          </a:xfrm>
          <a:prstGeom prst="rect">
            <a:avLst/>
          </a:prstGeom>
        </p:spPr>
        <p:txBody>
          <a:bodyPr anchor="b">
            <a:noAutofit/>
          </a:bodyPr>
          <a:lstStyle/>
          <a:p>
            <a:r>
              <a:rPr lang="en-US" sz="4000" b="1" dirty="0"/>
              <a:t>Nerve conduction facilitator</a:t>
            </a:r>
            <a:endParaRPr lang="en-US" sz="4000" dirty="0"/>
          </a:p>
        </p:txBody>
      </p:sp>
      <p:sp>
        <p:nvSpPr>
          <p:cNvPr id="3" name="Subtitle 2"/>
          <p:cNvSpPr>
            <a:spLocks noGrp="1"/>
          </p:cNvSpPr>
          <p:nvPr>
            <p:ph type="body" sz="half" idx="2"/>
          </p:nvPr>
        </p:nvSpPr>
        <p:spPr>
          <a:xfrm>
            <a:off x="185802" y="2963317"/>
            <a:ext cx="4476312" cy="1984256"/>
          </a:xfrm>
          <a:prstGeom prst="rect">
            <a:avLst/>
          </a:prstGeom>
        </p:spPr>
        <p:txBody>
          <a:bodyPr vert="horz" lIns="91440" tIns="45720" rIns="91440" bIns="45720" rtlCol="0" anchor="t">
            <a:noAutofit/>
          </a:bodyPr>
          <a:lstStyle/>
          <a:p>
            <a:r>
              <a:rPr lang="en-US" sz="3500" dirty="0"/>
              <a:t>Melanin helps to send nerve signals in the body. </a:t>
            </a:r>
          </a:p>
          <a:p>
            <a:endParaRPr lang="en-US" sz="3500" dirty="0"/>
          </a:p>
        </p:txBody>
      </p:sp>
    </p:spTree>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0691" y="1114246"/>
            <a:ext cx="4368990" cy="1541967"/>
          </a:xfrm>
          <a:prstGeom prst="rect">
            <a:avLst/>
          </a:prstGeom>
        </p:spPr>
        <p:txBody>
          <a:bodyPr anchor="b">
            <a:normAutofit/>
          </a:bodyPr>
          <a:lstStyle/>
          <a:p>
            <a:r>
              <a:rPr lang="en-US" b="1" dirty="0"/>
              <a:t>Energy </a:t>
            </a:r>
            <a:br>
              <a:rPr lang="en-US" b="1" dirty="0"/>
            </a:br>
            <a:r>
              <a:rPr lang="en-US" b="1" dirty="0"/>
              <a:t>Transformer</a:t>
            </a:r>
            <a:endParaRPr lang="en-US" dirty="0"/>
          </a:p>
        </p:txBody>
      </p:sp>
      <p:pic>
        <p:nvPicPr>
          <p:cNvPr id="4" name="Picture 4" descr="A close up of a light&#10;&#10;Description generated with high confidence"/>
          <p:cNvPicPr>
            <a:picLocks noChangeAspect="1"/>
          </p:cNvPicPr>
          <p:nvPr/>
        </p:nvPicPr>
        <p:blipFill rotWithShape="1">
          <a:blip r:embed="rId3"/>
          <a:srcRect l="22750" r="13499" b="-1"/>
          <a:stretch>
            <a:fillRect/>
          </a:stretch>
        </p:blipFill>
        <p:spPr>
          <a:xfrm>
            <a:off x="4951414" y="685800"/>
            <a:ext cx="6400800" cy="5334000"/>
          </a:xfrm>
          <a:prstGeom prst="rect">
            <a:avLst/>
          </a:prstGeom>
          <a:noFill/>
        </p:spPr>
      </p:pic>
      <p:sp>
        <p:nvSpPr>
          <p:cNvPr id="3" name="Subtitle 2"/>
          <p:cNvSpPr>
            <a:spLocks noGrp="1"/>
          </p:cNvSpPr>
          <p:nvPr>
            <p:ph type="body" sz="half" idx="2"/>
          </p:nvPr>
        </p:nvSpPr>
        <p:spPr>
          <a:xfrm>
            <a:off x="589409" y="2855520"/>
            <a:ext cx="4409296" cy="3139860"/>
          </a:xfrm>
          <a:prstGeom prst="rect">
            <a:avLst/>
          </a:prstGeom>
        </p:spPr>
        <p:txBody>
          <a:bodyPr vert="horz" lIns="91440" tIns="45720" rIns="91440" bIns="45720" rtlCol="0" anchor="t">
            <a:noAutofit/>
          </a:bodyPr>
          <a:lstStyle/>
          <a:p>
            <a:r>
              <a:rPr lang="en-US" sz="3500" dirty="0"/>
              <a:t>Melanin  converts sound waves and heat. It converts sound waves into impulses and light into light energy.</a:t>
            </a:r>
          </a:p>
          <a:p>
            <a:endParaRPr lang="en-US" sz="35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2413" y="381000"/>
            <a:ext cx="9144001" cy="1371600"/>
          </a:xfrm>
          <a:prstGeom prst="rect">
            <a:avLst/>
          </a:prstGeom>
        </p:spPr>
        <p:txBody>
          <a:bodyPr anchor="b">
            <a:normAutofit/>
          </a:bodyPr>
          <a:lstStyle/>
          <a:p>
            <a:pPr algn="ctr"/>
            <a:r>
              <a:rPr lang="en-US" sz="6000" dirty="0"/>
              <a:t>Melanin and the Skin</a:t>
            </a:r>
            <a:endParaRPr lang="en-US" dirty="0"/>
          </a:p>
        </p:txBody>
      </p:sp>
      <p:pic>
        <p:nvPicPr>
          <p:cNvPr id="3" name="Picture 3" descr="A person looking at the camera&#10;&#10;Description generated with high confidence"/>
          <p:cNvPicPr>
            <a:picLocks noChangeAspect="1"/>
          </p:cNvPicPr>
          <p:nvPr/>
        </p:nvPicPr>
        <p:blipFill rotWithShape="1">
          <a:blip r:embed="rId3"/>
          <a:srcRect t="32664" b="22289"/>
          <a:stretch>
            <a:fillRect/>
          </a:stretch>
        </p:blipFill>
        <p:spPr>
          <a:xfrm>
            <a:off x="-60219" y="1904999"/>
            <a:ext cx="12248602" cy="4957683"/>
          </a:xfrm>
          <a:prstGeom prst="rect">
            <a:avLst/>
          </a:prstGeom>
          <a:noFill/>
        </p:spPr>
      </p:pic>
    </p:spTree>
  </p:cSld>
  <p:clrMapOvr>
    <a:masterClrMapping/>
  </p:clrMapOvr>
  <p:transition>
    <p:cut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endParaRPr lang="en-US"/>
          </a:p>
        </p:txBody>
      </p:sp>
      <p:sp>
        <p:nvSpPr>
          <p:cNvPr id="5" name="TextBox 4"/>
          <p:cNvSpPr txBox="1"/>
          <p:nvPr/>
        </p:nvSpPr>
        <p:spPr>
          <a:xfrm>
            <a:off x="-164465" y="96520"/>
            <a:ext cx="4912995" cy="5692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marL="571500" indent="-571500">
              <a:buFont typeface="Arial" panose="020B0604020202020204" pitchFamily="34" charset="0"/>
              <a:buChar char="•"/>
            </a:pPr>
            <a:r>
              <a:rPr lang="en-US" sz="4000" dirty="0"/>
              <a:t>Our </a:t>
            </a:r>
            <a:r>
              <a:rPr lang="en-US" sz="5400" dirty="0">
                <a:ln w="22225">
                  <a:solidFill>
                    <a:schemeClr val="accent2"/>
                  </a:solidFill>
                  <a:prstDash val="solid"/>
                </a:ln>
                <a:solidFill>
                  <a:schemeClr val="accent2">
                    <a:lumMod val="40000"/>
                    <a:lumOff val="60000"/>
                  </a:schemeClr>
                </a:solidFill>
                <a:effectLst/>
              </a:rPr>
              <a:t>cultural redemption</a:t>
            </a:r>
            <a:r>
              <a:rPr lang="en-US" sz="4000" dirty="0"/>
              <a:t> depends on this analysis - returning to it psychologically and spiritually as a </a:t>
            </a:r>
            <a:r>
              <a:rPr lang="en-US" sz="4800" dirty="0">
                <a:ln w="22225">
                  <a:solidFill>
                    <a:schemeClr val="accent2"/>
                  </a:solidFill>
                  <a:prstDash val="solid"/>
                </a:ln>
                <a:solidFill>
                  <a:schemeClr val="accent2">
                    <a:lumMod val="40000"/>
                    <a:lumOff val="60000"/>
                  </a:schemeClr>
                </a:solidFill>
                <a:effectLst/>
              </a:rPr>
              <a:t>source of strength</a:t>
            </a:r>
            <a:r>
              <a:rPr lang="en-US" sz="4000" dirty="0"/>
              <a:t> </a:t>
            </a:r>
          </a:p>
        </p:txBody>
      </p:sp>
      <p:pic>
        <p:nvPicPr>
          <p:cNvPr id="11" name="Content Placeholder 10" descr="guitar redemption song tommy fields"/>
          <p:cNvPicPr>
            <a:picLocks noGrp="1" noChangeAspect="1"/>
          </p:cNvPicPr>
          <p:nvPr>
            <p:ph idx="1"/>
          </p:nvPr>
        </p:nvPicPr>
        <p:blipFill>
          <a:blip r:embed="rId4"/>
          <a:srcRect b="7556"/>
          <a:stretch>
            <a:fillRect/>
          </a:stretch>
        </p:blipFill>
        <p:spPr>
          <a:xfrm>
            <a:off x="4748530" y="0"/>
            <a:ext cx="7404735" cy="6864350"/>
          </a:xfrm>
          <a:prstGeom prst="rect">
            <a:avLst/>
          </a:prstGeom>
        </p:spPr>
      </p:pic>
      <p:pic>
        <p:nvPicPr>
          <p:cNvPr id="13" name="Bob Marley - Redemtion Song">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7952740" y="5652135"/>
            <a:ext cx="495300" cy="495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additive="base">
                                        <p:cTn id="12" dur="22682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1">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itle 1"/>
          <p:cNvSpPr>
            <a:spLocks noGrp="1"/>
          </p:cNvSpPr>
          <p:nvPr>
            <p:ph type="title"/>
          </p:nvPr>
        </p:nvSpPr>
        <p:spPr>
          <a:xfrm>
            <a:off x="249299" y="469995"/>
            <a:ext cx="5960353" cy="1371600"/>
          </a:xfrm>
        </p:spPr>
        <p:txBody>
          <a:bodyPr>
            <a:normAutofit/>
          </a:bodyPr>
          <a:lstStyle/>
          <a:p>
            <a:r>
              <a:rPr lang="en-US" sz="4000" b="1" dirty="0">
                <a:ea typeface="+mj-lt"/>
                <a:cs typeface="+mj-lt"/>
              </a:rPr>
              <a:t>Melanin: Beneath the Surface</a:t>
            </a:r>
            <a:endParaRPr lang="en-US" sz="4000" b="1" dirty="0"/>
          </a:p>
        </p:txBody>
      </p:sp>
      <p:sp>
        <p:nvSpPr>
          <p:cNvPr id="3" name="Content Placeholder 2"/>
          <p:cNvSpPr>
            <a:spLocks noGrp="1"/>
          </p:cNvSpPr>
          <p:nvPr>
            <p:ph sz="half" idx="1"/>
          </p:nvPr>
        </p:nvSpPr>
        <p:spPr>
          <a:xfrm>
            <a:off x="251881" y="2124192"/>
            <a:ext cx="5753699" cy="4294232"/>
          </a:xfrm>
          <a:prstGeom prst="rect">
            <a:avLst/>
          </a:prstGeom>
        </p:spPr>
        <p:txBody>
          <a:bodyPr vert="horz" lIns="91440" tIns="45720" rIns="91440" bIns="45720" rtlCol="0" anchor="t">
            <a:normAutofit fontScale="70000" lnSpcReduction="20000"/>
          </a:bodyPr>
          <a:lstStyle/>
          <a:p>
            <a:pPr marL="223520" indent="-223520">
              <a:lnSpc>
                <a:spcPct val="120000"/>
              </a:lnSpc>
            </a:pPr>
            <a:r>
              <a:rPr lang="en-US" sz="3600" b="1" dirty="0">
                <a:solidFill>
                  <a:schemeClr val="tx2"/>
                </a:solidFill>
              </a:rPr>
              <a:t>Melanin is in almost every organ of the body</a:t>
            </a:r>
            <a:r>
              <a:rPr lang="en-US" sz="3600" b="1" dirty="0"/>
              <a:t> </a:t>
            </a:r>
            <a:r>
              <a:rPr lang="en-US" sz="3600" dirty="0"/>
              <a:t>including the skin, which is the largest. </a:t>
            </a:r>
            <a:endParaRPr lang="en-US" dirty="0"/>
          </a:p>
          <a:p>
            <a:pPr marL="223520" indent="-223520">
              <a:lnSpc>
                <a:spcPct val="120000"/>
              </a:lnSpc>
            </a:pPr>
            <a:r>
              <a:rPr lang="en-US" sz="3600" dirty="0"/>
              <a:t>The skin is comprised of three layers: the dermis, epidermis, and the hypodermis. </a:t>
            </a:r>
          </a:p>
          <a:p>
            <a:pPr marL="223520" indent="-223520">
              <a:lnSpc>
                <a:spcPct val="120000"/>
              </a:lnSpc>
            </a:pPr>
            <a:r>
              <a:rPr lang="en-US" sz="3600" dirty="0"/>
              <a:t>Melanin, which is produced by melanocytes and melanosomes, is found in the lowest layer of the epidermis. </a:t>
            </a:r>
            <a:br>
              <a:rPr lang="en-US" sz="1700" dirty="0"/>
            </a:br>
            <a:endParaRPr lang="en-US" sz="4000" dirty="0"/>
          </a:p>
        </p:txBody>
      </p:sp>
      <p:pic>
        <p:nvPicPr>
          <p:cNvPr id="6" name="Picture 6" descr="A close up of a piece of paper&#10;&#10;Description generated with very high confidence"/>
          <p:cNvPicPr>
            <a:picLocks noChangeAspect="1"/>
          </p:cNvPicPr>
          <p:nvPr/>
        </p:nvPicPr>
        <p:blipFill>
          <a:blip r:embed="rId3"/>
          <a:stretch>
            <a:fillRect/>
          </a:stretch>
        </p:blipFill>
        <p:spPr>
          <a:xfrm>
            <a:off x="6018484" y="163335"/>
            <a:ext cx="6037029" cy="6497774"/>
          </a:xfrm>
          <a:prstGeom prst="rect">
            <a:avLst/>
          </a:prstGeom>
          <a:noFill/>
        </p:spPr>
      </p:pic>
    </p:spTree>
  </p:cSld>
  <p:clrMapOvr>
    <a:masterClrMapping/>
  </p:clrMapOvr>
  <p:transition spd="slow">
    <p:comb dir="vert"/>
  </p:transition>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777" y="237038"/>
            <a:ext cx="10667601" cy="2435523"/>
          </a:xfrm>
          <a:prstGeom prst="rect">
            <a:avLst/>
          </a:prstGeom>
        </p:spPr>
        <p:txBody>
          <a:bodyPr anchor="b">
            <a:normAutofit/>
          </a:bodyPr>
          <a:lstStyle/>
          <a:p>
            <a:pPr algn="ctr"/>
            <a:r>
              <a:rPr lang="en-US" sz="4800" b="1" dirty="0"/>
              <a:t>Melanin: The Great Protector </a:t>
            </a:r>
            <a:endParaRPr lang="en-US" sz="4800" dirty="0"/>
          </a:p>
          <a:p>
            <a:br>
              <a:rPr lang="en-US" sz="3100" dirty="0"/>
            </a:br>
            <a:endParaRPr lang="en-US" sz="4500" dirty="0"/>
          </a:p>
          <a:p>
            <a:endParaRPr lang="en-US" sz="4500" dirty="0"/>
          </a:p>
        </p:txBody>
      </p:sp>
      <p:sp>
        <p:nvSpPr>
          <p:cNvPr id="10" name="Text Placeholder 3"/>
          <p:cNvSpPr>
            <a:spLocks noGrp="1"/>
          </p:cNvSpPr>
          <p:nvPr>
            <p:ph sz="half" idx="1"/>
          </p:nvPr>
        </p:nvSpPr>
        <p:spPr>
          <a:xfrm>
            <a:off x="5201" y="1190093"/>
            <a:ext cx="5930556" cy="5400980"/>
          </a:xfrm>
          <a:prstGeom prst="rect">
            <a:avLst/>
          </a:prstGeom>
        </p:spPr>
        <p:txBody>
          <a:bodyPr vert="horz" lIns="91440" tIns="45720" rIns="91440" bIns="45720" rtlCol="0" anchor="t">
            <a:noAutofit/>
          </a:bodyPr>
          <a:lstStyle/>
          <a:p>
            <a:pPr marL="285750" indent="-285750"/>
            <a:r>
              <a:rPr lang="en-US" sz="2800" dirty="0"/>
              <a:t>Melanin acts as a natural sunscreen, protecting skin from the harmful ultra-violet (UV) rays of the sun.</a:t>
            </a:r>
          </a:p>
          <a:p>
            <a:pPr marL="285750" indent="-285750">
              <a:buChar char="•"/>
            </a:pPr>
            <a:r>
              <a:rPr lang="en-US" sz="2800" dirty="0"/>
              <a:t>Melanin absorbs the UV rays radiation and converts them into energy for the body. </a:t>
            </a:r>
          </a:p>
          <a:p>
            <a:pPr marL="285750" indent="-285750"/>
            <a:r>
              <a:rPr lang="en-US" sz="2800" dirty="0"/>
              <a:t>While melanin absorbs  UV rays, which contribute to melanoma and other skin diseases, it can sometimes inhibits the production of bone-strengthening Vitamin D.</a:t>
            </a:r>
          </a:p>
        </p:txBody>
      </p:sp>
      <p:pic>
        <p:nvPicPr>
          <p:cNvPr id="3" name="Picture 3" descr="A person standing posing for the camera&#10;&#10;Description generated with very high confidence"/>
          <p:cNvPicPr>
            <a:picLocks noChangeAspect="1"/>
          </p:cNvPicPr>
          <p:nvPr/>
        </p:nvPicPr>
        <p:blipFill rotWithShape="1">
          <a:blip r:embed="rId3"/>
          <a:srcRect b="34129"/>
          <a:stretch>
            <a:fillRect/>
          </a:stretch>
        </p:blipFill>
        <p:spPr>
          <a:xfrm>
            <a:off x="6148116" y="1187946"/>
            <a:ext cx="5776157" cy="539168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0426" y="68702"/>
            <a:ext cx="11724908" cy="1320287"/>
          </a:xfrm>
          <a:prstGeom prst="rect">
            <a:avLst/>
          </a:prstGeom>
        </p:spPr>
        <p:txBody>
          <a:bodyPr anchor="b">
            <a:normAutofit/>
          </a:bodyPr>
          <a:lstStyle/>
          <a:p>
            <a:r>
              <a:rPr lang="en-US" sz="4400" b="1" dirty="0"/>
              <a:t> Afrikan People and Vitamin D </a:t>
            </a:r>
            <a:r>
              <a:rPr lang="en-US" sz="4400" b="1" i="1" dirty="0"/>
              <a:t>(</a:t>
            </a:r>
            <a:r>
              <a:rPr lang="en-US" sz="4400" i="1" dirty="0">
                <a:ea typeface="+mj-lt"/>
                <a:cs typeface="+mj-lt"/>
              </a:rPr>
              <a:t>cholecalciferol)</a:t>
            </a:r>
            <a:endParaRPr lang="en-US" sz="4400" i="1" dirty="0"/>
          </a:p>
        </p:txBody>
      </p:sp>
      <p:pic>
        <p:nvPicPr>
          <p:cNvPr id="3" name="Picture 4" descr="A person cooking in a kitchen&#10;&#10;Description generated with very high confidence"/>
          <p:cNvPicPr>
            <a:picLocks noChangeAspect="1"/>
          </p:cNvPicPr>
          <p:nvPr/>
        </p:nvPicPr>
        <p:blipFill>
          <a:blip r:embed="rId3"/>
          <a:stretch>
            <a:fillRect/>
          </a:stretch>
        </p:blipFill>
        <p:spPr>
          <a:xfrm>
            <a:off x="2635" y="1904999"/>
            <a:ext cx="12186710" cy="4970454"/>
          </a:xfrm>
          <a:prstGeom prst="rect">
            <a:avLst/>
          </a:prstGeom>
          <a:noFill/>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5421" y="481860"/>
            <a:ext cx="10167984" cy="841459"/>
          </a:xfrm>
          <a:prstGeom prst="rect">
            <a:avLst/>
          </a:prstGeom>
        </p:spPr>
        <p:txBody>
          <a:bodyPr anchor="b">
            <a:normAutofit/>
          </a:bodyPr>
          <a:lstStyle/>
          <a:p>
            <a:r>
              <a:rPr lang="en-US" b="1" dirty="0"/>
              <a:t>Melanin and Vitamin D</a:t>
            </a:r>
          </a:p>
        </p:txBody>
      </p:sp>
      <p:sp>
        <p:nvSpPr>
          <p:cNvPr id="3" name="Content Placeholder 2"/>
          <p:cNvSpPr>
            <a:spLocks noGrp="1"/>
          </p:cNvSpPr>
          <p:nvPr>
            <p:ph sz="half" idx="1"/>
          </p:nvPr>
        </p:nvSpPr>
        <p:spPr>
          <a:xfrm>
            <a:off x="242630" y="1577236"/>
            <a:ext cx="6100569" cy="4461164"/>
          </a:xfrm>
          <a:prstGeom prst="rect">
            <a:avLst/>
          </a:prstGeom>
        </p:spPr>
        <p:txBody>
          <a:bodyPr vert="horz" lIns="91440" tIns="45720" rIns="91440" bIns="45720" rtlCol="0" anchor="t">
            <a:normAutofit/>
          </a:bodyPr>
          <a:lstStyle/>
          <a:p>
            <a:pPr marL="223520" indent="-223520">
              <a:lnSpc>
                <a:spcPct val="110000"/>
              </a:lnSpc>
            </a:pPr>
            <a:r>
              <a:rPr lang="en-US" sz="2200" dirty="0">
                <a:ea typeface="+mn-lt"/>
                <a:cs typeface="+mn-lt"/>
              </a:rPr>
              <a:t>While melanin is at work shielding skin from harmful skin conditions, Vitamin D is being activated by the sun.</a:t>
            </a:r>
          </a:p>
          <a:p>
            <a:pPr>
              <a:lnSpc>
                <a:spcPct val="110000"/>
              </a:lnSpc>
            </a:pPr>
            <a:r>
              <a:rPr lang="en-US" sz="2200" dirty="0">
                <a:ea typeface="+mn-lt"/>
                <a:cs typeface="+mn-lt"/>
              </a:rPr>
              <a:t>Vitamin D, scientifically named </a:t>
            </a:r>
            <a:r>
              <a:rPr lang="en-US" sz="2200" i="1" dirty="0">
                <a:ea typeface="+mn-lt"/>
                <a:cs typeface="+mn-lt"/>
              </a:rPr>
              <a:t>cholecalciferol, </a:t>
            </a:r>
            <a:r>
              <a:rPr lang="en-US" sz="2200" dirty="0">
                <a:ea typeface="+mn-lt"/>
                <a:cs typeface="+mn-lt"/>
              </a:rPr>
              <a:t>is a nutrient that works to strengthen bones by absorbing calcium from food.</a:t>
            </a:r>
            <a:endParaRPr lang="en-US" sz="2200" dirty="0"/>
          </a:p>
          <a:p>
            <a:pPr marL="223520" indent="-223520">
              <a:lnSpc>
                <a:spcPct val="110000"/>
              </a:lnSpc>
            </a:pPr>
            <a:r>
              <a:rPr lang="en-US" sz="2200" dirty="0">
                <a:ea typeface="+mn-lt"/>
                <a:cs typeface="+mn-lt"/>
              </a:rPr>
              <a:t>Melanin makes it difficult for the body to absorb UV radiation and activate Vitamin D. As a result, more melanated people have been believed to be Vitamin D deficient.</a:t>
            </a:r>
            <a:endParaRPr lang="en-US" sz="2200" dirty="0"/>
          </a:p>
          <a:p>
            <a:pPr marL="223520" indent="-223520"/>
            <a:endParaRPr lang="en-US" sz="2500" dirty="0"/>
          </a:p>
          <a:p>
            <a:pPr marL="223520" indent="-223520"/>
            <a:endParaRPr lang="en-US" sz="2500" dirty="0"/>
          </a:p>
          <a:p>
            <a:pPr marL="223520" indent="-223520"/>
            <a:endParaRPr lang="en-US" sz="2500" dirty="0"/>
          </a:p>
        </p:txBody>
      </p:sp>
      <p:pic>
        <p:nvPicPr>
          <p:cNvPr id="4" name="Picture 4" descr="A bunch of food on a table&#10;&#10;Description generated with very high confidence"/>
          <p:cNvPicPr>
            <a:picLocks noChangeAspect="1"/>
          </p:cNvPicPr>
          <p:nvPr/>
        </p:nvPicPr>
        <p:blipFill rotWithShape="1">
          <a:blip r:embed="rId3"/>
          <a:srcRect l="6152" r="5" b="5"/>
          <a:stretch>
            <a:fillRect/>
          </a:stretch>
        </p:blipFill>
        <p:spPr>
          <a:xfrm>
            <a:off x="6396208" y="902590"/>
            <a:ext cx="5440126" cy="503495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9965" y="381000"/>
            <a:ext cx="5490736" cy="1337762"/>
          </a:xfrm>
          <a:prstGeom prst="rect">
            <a:avLst/>
          </a:prstGeom>
        </p:spPr>
        <p:txBody>
          <a:bodyPr anchor="b">
            <a:normAutofit/>
          </a:bodyPr>
          <a:lstStyle/>
          <a:p>
            <a:r>
              <a:rPr lang="en-US" b="1" dirty="0"/>
              <a:t>The Dilemma</a:t>
            </a:r>
            <a:r>
              <a:rPr lang="en-US" dirty="0"/>
              <a:t> </a:t>
            </a:r>
          </a:p>
        </p:txBody>
      </p:sp>
      <p:sp>
        <p:nvSpPr>
          <p:cNvPr id="3" name="Content Placeholder 2"/>
          <p:cNvSpPr>
            <a:spLocks noGrp="1"/>
          </p:cNvSpPr>
          <p:nvPr>
            <p:ph sz="half" idx="1"/>
          </p:nvPr>
        </p:nvSpPr>
        <p:spPr>
          <a:xfrm>
            <a:off x="433608" y="1905001"/>
            <a:ext cx="5614802" cy="4114800"/>
          </a:xfrm>
          <a:prstGeom prst="rect">
            <a:avLst/>
          </a:prstGeom>
        </p:spPr>
        <p:txBody>
          <a:bodyPr vert="horz" lIns="91440" tIns="45720" rIns="91440" bIns="45720" rtlCol="0" anchor="t">
            <a:noAutofit/>
          </a:bodyPr>
          <a:lstStyle/>
          <a:p>
            <a:pPr marL="0" indent="0">
              <a:buNone/>
            </a:pPr>
            <a:r>
              <a:rPr lang="en-US" sz="2800" dirty="0"/>
              <a:t>For years, many doctors believed that </a:t>
            </a:r>
            <a:r>
              <a:rPr lang="en-US" sz="2800" dirty="0">
                <a:ea typeface="+mn-lt"/>
                <a:cs typeface="+mn-lt"/>
              </a:rPr>
              <a:t>black people—the most melanated people on the planet—</a:t>
            </a:r>
            <a:r>
              <a:rPr lang="en-US" sz="2800" dirty="0"/>
              <a:t>were Vitamin D deficient and had poor bone health. This is not the case. </a:t>
            </a:r>
            <a:endParaRPr lang="en-US" dirty="0"/>
          </a:p>
          <a:p>
            <a:pPr marL="0" indent="0">
              <a:buNone/>
            </a:pPr>
            <a:r>
              <a:rPr lang="en-US" sz="2800" dirty="0">
                <a:ea typeface="+mn-lt"/>
                <a:cs typeface="+mn-lt"/>
              </a:rPr>
              <a:t>Afrikan people</a:t>
            </a:r>
            <a:r>
              <a:rPr lang="en-US" sz="2800" dirty="0"/>
              <a:t> have the strongest bones of any race. </a:t>
            </a:r>
            <a:endParaRPr lang="en-US" dirty="0"/>
          </a:p>
          <a:p>
            <a:pPr marL="0" indent="0">
              <a:buNone/>
            </a:pPr>
            <a:r>
              <a:rPr lang="en-US" sz="3200" i="1" dirty="0"/>
              <a:t>How can this be?</a:t>
            </a:r>
          </a:p>
        </p:txBody>
      </p:sp>
      <p:pic>
        <p:nvPicPr>
          <p:cNvPr id="4" name="Picture 4" descr="A picture containing umbrella&#10;&#10;Description generated with very high confidence"/>
          <p:cNvPicPr>
            <a:picLocks noChangeAspect="1"/>
          </p:cNvPicPr>
          <p:nvPr/>
        </p:nvPicPr>
        <p:blipFill rotWithShape="1">
          <a:blip r:embed="rId3"/>
          <a:srcRect r="59556" b="4083"/>
          <a:stretch>
            <a:fillRect/>
          </a:stretch>
        </p:blipFill>
        <p:spPr>
          <a:xfrm>
            <a:off x="6140416" y="144570"/>
            <a:ext cx="5857131" cy="656886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2859" y="1763901"/>
            <a:ext cx="4095564" cy="1276384"/>
          </a:xfrm>
          <a:prstGeom prst="rect">
            <a:avLst/>
          </a:prstGeom>
        </p:spPr>
        <p:txBody>
          <a:bodyPr anchor="b">
            <a:normAutofit/>
          </a:bodyPr>
          <a:lstStyle/>
          <a:p>
            <a:r>
              <a:rPr lang="en-US" sz="4000" b="1" dirty="0"/>
              <a:t>The Vitamin D Paradox</a:t>
            </a:r>
          </a:p>
        </p:txBody>
      </p:sp>
      <p:pic>
        <p:nvPicPr>
          <p:cNvPr id="3" name="Picture 3" descr="A close up of a map&#10;&#10;Description generated with high confidence"/>
          <p:cNvPicPr>
            <a:picLocks noChangeAspect="1"/>
          </p:cNvPicPr>
          <p:nvPr/>
        </p:nvPicPr>
        <p:blipFill>
          <a:blip r:embed="rId3"/>
          <a:stretch>
            <a:fillRect/>
          </a:stretch>
        </p:blipFill>
        <p:spPr>
          <a:xfrm>
            <a:off x="4640910" y="126892"/>
            <a:ext cx="7402062" cy="6605760"/>
          </a:xfrm>
          <a:prstGeom prst="rect">
            <a:avLst/>
          </a:prstGeom>
          <a:noFill/>
        </p:spPr>
      </p:pic>
      <p:sp>
        <p:nvSpPr>
          <p:cNvPr id="8" name="Text Placeholder 3"/>
          <p:cNvSpPr>
            <a:spLocks noGrp="1"/>
          </p:cNvSpPr>
          <p:nvPr>
            <p:ph type="body" sz="half" idx="2"/>
          </p:nvPr>
        </p:nvSpPr>
        <p:spPr>
          <a:xfrm>
            <a:off x="400600" y="3223349"/>
            <a:ext cx="4104116" cy="2785988"/>
          </a:xfrm>
          <a:prstGeom prst="rect">
            <a:avLst/>
          </a:prstGeom>
        </p:spPr>
        <p:txBody>
          <a:bodyPr vert="horz" lIns="91440" tIns="45720" rIns="91440" bIns="45720" rtlCol="0" anchor="t">
            <a:noAutofit/>
          </a:bodyPr>
          <a:lstStyle/>
          <a:p>
            <a:r>
              <a:rPr lang="en-US" sz="3200" dirty="0"/>
              <a:t>How can African people be Vitamin-D deficient and still have the strongest bones  of any race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304" y="334917"/>
            <a:ext cx="5612750" cy="1576186"/>
          </a:xfrm>
          <a:prstGeom prst="rect">
            <a:avLst/>
          </a:prstGeom>
        </p:spPr>
        <p:txBody>
          <a:bodyPr anchor="b">
            <a:normAutofit/>
          </a:bodyPr>
          <a:lstStyle/>
          <a:p>
            <a:r>
              <a:rPr lang="en-US" sz="4000" b="1" dirty="0"/>
              <a:t>What is the Vitamin-D </a:t>
            </a:r>
            <a:br>
              <a:rPr lang="en-US" sz="4000" b="1" dirty="0"/>
            </a:br>
            <a:r>
              <a:rPr lang="en-US" sz="4000" b="1" i="1" dirty="0"/>
              <a:t>Paradox</a:t>
            </a:r>
            <a:r>
              <a:rPr lang="en-US" sz="4000" b="1" dirty="0"/>
              <a:t>?</a:t>
            </a:r>
          </a:p>
        </p:txBody>
      </p:sp>
      <p:sp>
        <p:nvSpPr>
          <p:cNvPr id="3" name="Content Placeholder 2"/>
          <p:cNvSpPr>
            <a:spLocks noGrp="1"/>
          </p:cNvSpPr>
          <p:nvPr>
            <p:ph sz="half" idx="1"/>
          </p:nvPr>
        </p:nvSpPr>
        <p:spPr>
          <a:xfrm>
            <a:off x="241609" y="2068994"/>
            <a:ext cx="5852445" cy="4486173"/>
          </a:xfrm>
          <a:prstGeom prst="rect">
            <a:avLst/>
          </a:prstGeom>
        </p:spPr>
        <p:txBody>
          <a:bodyPr vert="horz" lIns="91440" tIns="45720" rIns="91440" bIns="45720" rtlCol="0" anchor="t">
            <a:noAutofit/>
          </a:bodyPr>
          <a:lstStyle/>
          <a:p>
            <a:pPr marL="223520" indent="-223520"/>
            <a:r>
              <a:rPr lang="en-US" sz="2000" dirty="0"/>
              <a:t>The Vitamin-D paradox, studied by NIH scientist Dr. LaVerne Brown and colleagues, found that Black people have less Vitamin D than other races yet have the strongest bones. </a:t>
            </a:r>
          </a:p>
          <a:p>
            <a:pPr marL="223520" indent="-223520"/>
            <a:r>
              <a:rPr lang="en-US" sz="2000" dirty="0"/>
              <a:t>In fact, </a:t>
            </a:r>
            <a:r>
              <a:rPr lang="en-US" sz="2000" dirty="0">
                <a:ea typeface="+mn-lt"/>
                <a:cs typeface="+mn-lt"/>
              </a:rPr>
              <a:t>"the National Institute of Health found...that African-Americans had deficient or markedly low levels of vitamin D, but still had lesser incidences of osteopenia, fractures, or falls as opposed to white Americans." </a:t>
            </a:r>
          </a:p>
          <a:p>
            <a:pPr marL="223520" indent="-223520"/>
            <a:r>
              <a:rPr lang="en-US" sz="2000" dirty="0">
                <a:ea typeface="+mn-lt"/>
                <a:cs typeface="+mn-lt"/>
              </a:rPr>
              <a:t>It didn’t make sense. </a:t>
            </a:r>
            <a:r>
              <a:rPr lang="en-US" sz="2000" dirty="0"/>
              <a:t>If Black people were Vitamin-D deficient but still had strong bone density, the tests must be wrong. </a:t>
            </a:r>
          </a:p>
          <a:p>
            <a:pPr marL="223520" indent="-223520"/>
            <a:r>
              <a:rPr lang="en-US" sz="2000" dirty="0"/>
              <a:t>Afrikan people were being misdiagnosed.</a:t>
            </a:r>
            <a:r>
              <a:rPr lang="en-US" sz="2000" dirty="0">
                <a:ea typeface="+mn-lt"/>
                <a:cs typeface="+mn-lt"/>
              </a:rPr>
              <a:t>  </a:t>
            </a:r>
            <a:endParaRPr lang="en-US" sz="2000" dirty="0"/>
          </a:p>
          <a:p>
            <a:pPr marL="223520" indent="-223520"/>
            <a:endParaRPr lang="en-US" sz="2000" dirty="0"/>
          </a:p>
          <a:p>
            <a:pPr marL="223520" indent="-223520"/>
            <a:endParaRPr lang="en-US" sz="2000" dirty="0"/>
          </a:p>
          <a:p>
            <a:pPr marL="223520" indent="-223520"/>
            <a:endParaRPr lang="en-US" sz="2000" dirty="0"/>
          </a:p>
        </p:txBody>
      </p:sp>
      <p:pic>
        <p:nvPicPr>
          <p:cNvPr id="4" name="Picture 4" descr="A person smiling for the camera&#10;&#10;Description generated with very high confidence"/>
          <p:cNvPicPr>
            <a:picLocks noChangeAspect="1"/>
          </p:cNvPicPr>
          <p:nvPr/>
        </p:nvPicPr>
        <p:blipFill rotWithShape="1">
          <a:blip r:embed="rId4"/>
          <a:srcRect l="3979" t="2637" r="6228" b="1981"/>
          <a:stretch>
            <a:fillRect/>
          </a:stretch>
        </p:blipFill>
        <p:spPr>
          <a:xfrm>
            <a:off x="6094054" y="775016"/>
            <a:ext cx="5852444" cy="530812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3583" y="376987"/>
            <a:ext cx="891063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n-US" sz="4000" b="1" dirty="0"/>
              <a:t>Getting it right</a:t>
            </a:r>
          </a:p>
        </p:txBody>
      </p:sp>
      <p:sp>
        <p:nvSpPr>
          <p:cNvPr id="3" name="TextBox 2"/>
          <p:cNvSpPr txBox="1"/>
          <p:nvPr/>
        </p:nvSpPr>
        <p:spPr>
          <a:xfrm>
            <a:off x="189607" y="1189577"/>
            <a:ext cx="6510738" cy="5235279"/>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nSpc>
                <a:spcPct val="90000"/>
              </a:lnSpc>
              <a:spcBef>
                <a:spcPts val="1800"/>
              </a:spcBef>
            </a:pPr>
            <a:r>
              <a:rPr lang="en-US" b="1" dirty="0">
                <a:solidFill>
                  <a:srgbClr val="FFCC00"/>
                </a:solidFill>
                <a:ea typeface="+mn-lt"/>
                <a:cs typeface="+mn-lt"/>
              </a:rPr>
              <a:t>The Tests Measure Difference, Not Deficiency</a:t>
            </a:r>
            <a:endParaRPr lang="en-US" dirty="0">
              <a:solidFill>
                <a:srgbClr val="FFCC00"/>
              </a:solidFill>
              <a:ea typeface="+mn-lt"/>
              <a:cs typeface="+mn-lt"/>
            </a:endParaRPr>
          </a:p>
          <a:p>
            <a:pPr>
              <a:lnSpc>
                <a:spcPct val="90000"/>
              </a:lnSpc>
              <a:spcBef>
                <a:spcPts val="1800"/>
              </a:spcBef>
            </a:pPr>
            <a:r>
              <a:rPr lang="en-US" dirty="0">
                <a:ea typeface="+mn-lt"/>
                <a:cs typeface="+mn-lt"/>
              </a:rPr>
              <a:t>The tests doctors use to determine Vitamin D deficiency measure the protein 25-hydroxyvitamin-D 25(OH)D, which is more commonly found in Caucasians. This protein is used to store Vitamin-D for later use.</a:t>
            </a:r>
          </a:p>
          <a:p>
            <a:pPr marL="223520" indent="-223520">
              <a:lnSpc>
                <a:spcPct val="90000"/>
              </a:lnSpc>
              <a:spcBef>
                <a:spcPts val="1800"/>
              </a:spcBef>
              <a:buFont typeface="Arial" panose="020B0604020202020204"/>
              <a:buChar char="•"/>
            </a:pPr>
            <a:r>
              <a:rPr lang="en-US" dirty="0">
                <a:ea typeface="+mn-lt"/>
                <a:cs typeface="+mn-lt"/>
              </a:rPr>
              <a:t>Black people, who lived closer to the equator, had no use for this protein and therefore didn’t produce it. In fact, Black people only have a quarter of the amount of this protein than white people have.</a:t>
            </a:r>
          </a:p>
          <a:p>
            <a:pPr marL="223520" indent="-223520">
              <a:lnSpc>
                <a:spcPct val="90000"/>
              </a:lnSpc>
              <a:spcBef>
                <a:spcPts val="1800"/>
              </a:spcBef>
              <a:buFont typeface="Arial" panose="020B0604020202020204"/>
              <a:buChar char="•"/>
            </a:pPr>
            <a:r>
              <a:rPr lang="en-US" dirty="0">
                <a:ea typeface="+mn-lt"/>
                <a:cs typeface="+mn-lt"/>
              </a:rPr>
              <a:t>So the tests only detected a decreased amount of 25(OH)D, not the Vitamin D that determines bone health.</a:t>
            </a:r>
          </a:p>
          <a:p>
            <a:pPr marL="223520" indent="-223520">
              <a:lnSpc>
                <a:spcPct val="90000"/>
              </a:lnSpc>
              <a:spcBef>
                <a:spcPts val="1800"/>
              </a:spcBef>
              <a:buFont typeface="Arial" panose="020B0604020202020204"/>
              <a:buChar char="•"/>
            </a:pPr>
            <a:r>
              <a:rPr lang="en-US" dirty="0">
                <a:ea typeface="+mn-lt"/>
                <a:cs typeface="+mn-lt"/>
              </a:rPr>
              <a:t>However, studies conducted by  Dr. Robert Thadhani determined that Black people  have enough of 1,25 Di-hydroxyvitamin-D and don’t need the other protein.  This is why our bones are still strong, despite what the  Vitamin D tests suggest.</a:t>
            </a:r>
          </a:p>
          <a:p>
            <a:pPr marL="223520" indent="-223520">
              <a:lnSpc>
                <a:spcPct val="90000"/>
              </a:lnSpc>
              <a:spcBef>
                <a:spcPts val="1800"/>
              </a:spcBef>
              <a:buFont typeface="Arial" panose="020B0604020202020204"/>
              <a:buChar char="•"/>
            </a:pPr>
            <a:r>
              <a:rPr lang="en-US" dirty="0">
                <a:ea typeface="+mn-lt"/>
                <a:cs typeface="+mn-lt"/>
              </a:rPr>
              <a:t>Afrikan people are </a:t>
            </a:r>
            <a:r>
              <a:rPr lang="en-US" i="1" dirty="0">
                <a:ea typeface="+mn-lt"/>
                <a:cs typeface="+mn-lt"/>
              </a:rPr>
              <a:t>not</a:t>
            </a:r>
            <a:r>
              <a:rPr lang="en-US" dirty="0">
                <a:ea typeface="+mn-lt"/>
                <a:cs typeface="+mn-lt"/>
              </a:rPr>
              <a:t> Vitamin-D deficient!</a:t>
            </a:r>
          </a:p>
        </p:txBody>
      </p:sp>
      <p:pic>
        <p:nvPicPr>
          <p:cNvPr id="9" name="Picture 8" descr="A screenshot of a cell phone&#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1150" y="86710"/>
            <a:ext cx="3666131" cy="66845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white background&#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t="-1" b="1"/>
          <a:stretch>
            <a:fillRect/>
          </a:stretch>
        </p:blipFill>
        <p:spPr>
          <a:xfrm>
            <a:off x="791835" y="0"/>
            <a:ext cx="10605155"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414" y="304800"/>
            <a:ext cx="7169426" cy="675861"/>
          </a:xfrm>
        </p:spPr>
        <p:txBody>
          <a:bodyPr/>
          <a:lstStyle/>
          <a:p>
            <a:r>
              <a:rPr lang="en-US" b="1" dirty="0">
                <a:solidFill>
                  <a:srgbClr val="FFCC00"/>
                </a:solidFill>
              </a:rPr>
              <a:t>Conclusion</a:t>
            </a:r>
          </a:p>
        </p:txBody>
      </p:sp>
      <p:sp>
        <p:nvSpPr>
          <p:cNvPr id="3" name="Content Placeholder 2"/>
          <p:cNvSpPr>
            <a:spLocks noGrp="1"/>
          </p:cNvSpPr>
          <p:nvPr>
            <p:ph idx="1"/>
          </p:nvPr>
        </p:nvSpPr>
        <p:spPr>
          <a:xfrm>
            <a:off x="234885" y="1081708"/>
            <a:ext cx="7354955" cy="5345597"/>
          </a:xfrm>
        </p:spPr>
        <p:txBody>
          <a:bodyPr vert="horz" lIns="91440" tIns="45720" rIns="91440" bIns="45720" rtlCol="0" anchor="t">
            <a:normAutofit fontScale="92500" lnSpcReduction="20000"/>
          </a:bodyPr>
          <a:lstStyle/>
          <a:p>
            <a:pPr marL="223520" indent="-223520"/>
            <a:r>
              <a:rPr lang="en-US" dirty="0">
                <a:ea typeface="+mn-lt"/>
                <a:cs typeface="+mn-lt"/>
              </a:rPr>
              <a:t>For many years, doctors throughout the world have told African people that they were Vitamin D deficient and, as a result, had poor bone health. Some have conducted limited research to justify their beliefs. However, scientists like Dr. LaVerne Brown proved the tests have been wrong all along. </a:t>
            </a:r>
          </a:p>
          <a:p>
            <a:pPr marL="223520" indent="-223520"/>
            <a:r>
              <a:rPr lang="en-US" dirty="0">
                <a:ea typeface="+mn-lt"/>
                <a:cs typeface="+mn-lt"/>
              </a:rPr>
              <a:t>Black people have always had enough and sometimes even more  Vitamin D than Caucasians or other less-melanated people.</a:t>
            </a:r>
          </a:p>
          <a:p>
            <a:pPr marL="223520" indent="-223520"/>
            <a:r>
              <a:rPr lang="en-US" dirty="0"/>
              <a:t>O</a:t>
            </a:r>
            <a:r>
              <a:rPr lang="en-US" dirty="0">
                <a:ea typeface="+mn-lt"/>
                <a:cs typeface="+mn-lt"/>
              </a:rPr>
              <a:t>ur bones are stronger than any other race, and w</a:t>
            </a:r>
            <a:r>
              <a:rPr lang="en-US" dirty="0"/>
              <a:t>e have less incidences of osteoporosis, osteomalacia and other bone issues. </a:t>
            </a:r>
          </a:p>
          <a:p>
            <a:pPr marL="223520" indent="-223520"/>
            <a:r>
              <a:rPr lang="en-US" dirty="0"/>
              <a:t>Each genotype needs a specific test to determine if they are Vitamin-D deficient. To properly determine if Afrikan people are vitamin-D deficient, we must be given tests designed for us, ones that check for 1,25 </a:t>
            </a:r>
            <a:r>
              <a:rPr lang="en-US" dirty="0" err="1"/>
              <a:t>dihydroxyvitamin</a:t>
            </a:r>
            <a:r>
              <a:rPr lang="en-US" dirty="0"/>
              <a:t> D, not the 25-hydroxy form. We can’t continue to be misdiagnosed, potentially poisoning ourselves with Vitamin D supplements, and believing our melanin is the blame.</a:t>
            </a:r>
          </a:p>
        </p:txBody>
      </p:sp>
      <p:pic>
        <p:nvPicPr>
          <p:cNvPr id="5" name="Picture 4" descr="A picture containing book, text&#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t="-1" b="41228"/>
          <a:stretch>
            <a:fillRect/>
          </a:stretch>
        </p:blipFill>
        <p:spPr>
          <a:xfrm>
            <a:off x="7589840" y="1081708"/>
            <a:ext cx="4140445" cy="24334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descr="Maasai-storytelling-Amboseli-Kenya-3-by-Joan-de-la-Malla"/>
          <p:cNvPicPr>
            <a:picLocks noGrp="1" noChangeAspect="1"/>
          </p:cNvPicPr>
          <p:nvPr>
            <p:ph sz="half" idx="2"/>
          </p:nvPr>
        </p:nvPicPr>
        <p:blipFill>
          <a:blip r:embed="rId3"/>
          <a:srcRect t="8401"/>
          <a:stretch>
            <a:fillRect/>
          </a:stretch>
        </p:blipFill>
        <p:spPr>
          <a:xfrm>
            <a:off x="12065" y="156845"/>
            <a:ext cx="12165965" cy="7429500"/>
          </a:xfrm>
          <a:prstGeom prst="rect">
            <a:avLst/>
          </a:prstGeom>
        </p:spPr>
      </p:pic>
      <p:sp>
        <p:nvSpPr>
          <p:cNvPr id="4" name="Title 3"/>
          <p:cNvSpPr>
            <a:spLocks noGrp="1"/>
          </p:cNvSpPr>
          <p:nvPr>
            <p:ph type="title"/>
          </p:nvPr>
        </p:nvSpPr>
        <p:spPr/>
        <p:txBody>
          <a:bodyPr/>
          <a:lstStyle/>
          <a:p>
            <a:endParaRPr lang="en-US"/>
          </a:p>
        </p:txBody>
      </p:sp>
      <p:sp>
        <p:nvSpPr>
          <p:cNvPr id="5" name="TextBox 4"/>
          <p:cNvSpPr txBox="1"/>
          <p:nvPr/>
        </p:nvSpPr>
        <p:spPr>
          <a:xfrm>
            <a:off x="383540" y="280670"/>
            <a:ext cx="11214100" cy="3291840"/>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marL="571500" indent="-571500">
              <a:buFont typeface="Arial" panose="020B0604020202020204" pitchFamily="34" charset="0"/>
              <a:buChar char="•"/>
            </a:pPr>
            <a:r>
              <a:rPr lang="en-US" sz="4000" dirty="0"/>
              <a:t>Family ritual to read through the African captive narratives to seek a better understanding of what our ancestors </a:t>
            </a:r>
            <a:r>
              <a:rPr lang="en-US" sz="4800" dirty="0">
                <a:ln w="22225">
                  <a:solidFill>
                    <a:schemeClr val="accent2"/>
                  </a:solidFill>
                  <a:prstDash val="solid"/>
                </a:ln>
                <a:solidFill>
                  <a:schemeClr val="accent2">
                    <a:lumMod val="40000"/>
                    <a:lumOff val="60000"/>
                  </a:schemeClr>
                </a:solidFill>
                <a:effectLst/>
              </a:rPr>
              <a:t>went through</a:t>
            </a:r>
            <a:r>
              <a:rPr lang="en-US" sz="4000" dirty="0"/>
              <a:t> to keep us grounded and reminded of our </a:t>
            </a:r>
            <a:r>
              <a:rPr lang="en-US" sz="4000" dirty="0">
                <a:ln w="22225">
                  <a:solidFill>
                    <a:schemeClr val="accent2"/>
                  </a:solidFill>
                  <a:prstDash val="solid"/>
                </a:ln>
                <a:solidFill>
                  <a:schemeClr val="accent2">
                    <a:lumMod val="40000"/>
                    <a:lumOff val="60000"/>
                  </a:schemeClr>
                </a:solidFill>
                <a:effectLst/>
              </a:rPr>
              <a:t>responsibility/accountability </a:t>
            </a:r>
            <a:r>
              <a:rPr lang="en-US" sz="4000" dirty="0"/>
              <a:t>to them.</a:t>
            </a:r>
          </a:p>
        </p:txBody>
      </p:sp>
      <p:pic>
        <p:nvPicPr>
          <p:cNvPr id="8" name="Content Placeholder 7" descr="Wani-book-123rf"/>
          <p:cNvPicPr>
            <a:picLocks noGrp="1" noChangeAspect="1"/>
          </p:cNvPicPr>
          <p:nvPr>
            <p:ph sz="half" idx="1"/>
          </p:nvPr>
        </p:nvPicPr>
        <p:blipFill>
          <a:blip r:embed="rId4"/>
          <a:stretch>
            <a:fillRect/>
          </a:stretch>
        </p:blipFill>
        <p:spPr>
          <a:xfrm>
            <a:off x="8432165" y="5546090"/>
            <a:ext cx="3322955" cy="1888490"/>
          </a:xfrm>
          <a:prstGeom prst="rect">
            <a:avLst/>
          </a:prstGeom>
          <a:effectLst>
            <a:softEdge rad="635000"/>
          </a:effectLst>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6935" y="511229"/>
            <a:ext cx="11594953" cy="717451"/>
          </a:xfrm>
          <a:prstGeom prst="rect">
            <a:avLst/>
          </a:prstGeom>
          <a:solidFill>
            <a:srgbClr val="00B0F0"/>
          </a:solidFill>
        </p:spPr>
        <p:txBody>
          <a:bodyPr vert="horz" lIns="91440" tIns="45720" rIns="91440" bIns="45720" rtlCol="0" anchor="b">
            <a:normAutofit/>
          </a:bodyPr>
          <a:lstStyle/>
          <a:p>
            <a:r>
              <a:rPr lang="en-US" sz="3500" b="1" kern="1200" spc="100" baseline="0" dirty="0">
                <a:latin typeface="+mj-lt"/>
                <a:ea typeface="+mj-ea"/>
                <a:cs typeface="+mj-cs"/>
              </a:rPr>
              <a:t>Vocabulary</a:t>
            </a:r>
          </a:p>
        </p:txBody>
      </p:sp>
      <p:sp>
        <p:nvSpPr>
          <p:cNvPr id="12" name="Content Placeholder 5"/>
          <p:cNvSpPr>
            <a:spLocks noGrp="1"/>
          </p:cNvSpPr>
          <p:nvPr>
            <p:ph sz="quarter" idx="4"/>
          </p:nvPr>
        </p:nvSpPr>
        <p:spPr>
          <a:xfrm>
            <a:off x="6094413" y="1664779"/>
            <a:ext cx="5728726" cy="4270819"/>
          </a:xfrm>
        </p:spPr>
        <p:txBody>
          <a:bodyPr vert="horz" lIns="91440" tIns="45720" rIns="91440" bIns="45720" rtlCol="0" anchor="t">
            <a:noAutofit/>
          </a:bodyPr>
          <a:lstStyle/>
          <a:p>
            <a:pPr marL="285750" indent="-285750">
              <a:buFont typeface="Arial" panose="020B0604020202020204"/>
              <a:buChar char="•"/>
            </a:pPr>
            <a:r>
              <a:rPr lang="en-US" sz="2000" dirty="0">
                <a:solidFill>
                  <a:schemeClr val="tx2">
                    <a:lumMod val="75000"/>
                  </a:schemeClr>
                </a:solidFill>
                <a:cs typeface="Arial" panose="020B0604020202020204"/>
              </a:rPr>
              <a:t>Osteomalacia</a:t>
            </a:r>
            <a:r>
              <a:rPr lang="en-US" sz="2000" dirty="0">
                <a:solidFill>
                  <a:schemeClr val="tx2">
                    <a:lumMod val="75000"/>
                  </a:schemeClr>
                </a:solidFill>
              </a:rPr>
              <a:t> </a:t>
            </a:r>
            <a:r>
              <a:rPr lang="en-US" sz="2000" dirty="0"/>
              <a:t>– </a:t>
            </a:r>
            <a:r>
              <a:rPr lang="en-US" sz="2000" dirty="0">
                <a:cs typeface="Arial" panose="020B0604020202020204"/>
              </a:rPr>
              <a:t>Softening of the bones, typically through a deficiency of vitamin D or calcium.​</a:t>
            </a:r>
          </a:p>
          <a:p>
            <a:pPr marL="285750" indent="-285750">
              <a:buFont typeface="Arial" panose="020B0604020202020204"/>
              <a:buChar char="•"/>
            </a:pPr>
            <a:r>
              <a:rPr lang="en-US" sz="2000" dirty="0">
                <a:solidFill>
                  <a:schemeClr val="tx2">
                    <a:lumMod val="75000"/>
                  </a:schemeClr>
                </a:solidFill>
                <a:cs typeface="Arial" panose="020B0604020202020204"/>
              </a:rPr>
              <a:t>Oxidation</a:t>
            </a:r>
            <a:r>
              <a:rPr lang="en-US" sz="2000" dirty="0">
                <a:solidFill>
                  <a:schemeClr val="tx2">
                    <a:lumMod val="75000"/>
                  </a:schemeClr>
                </a:solidFill>
              </a:rPr>
              <a:t> </a:t>
            </a:r>
            <a:r>
              <a:rPr lang="en-US" sz="2000" dirty="0"/>
              <a:t>– </a:t>
            </a:r>
            <a:r>
              <a:rPr lang="en-US" sz="2000" dirty="0">
                <a:cs typeface="Arial" panose="020B0604020202020204"/>
              </a:rPr>
              <a:t>The loss of electrons during a reaction by a molecule, atom or ion.</a:t>
            </a:r>
          </a:p>
          <a:p>
            <a:pPr marL="223520" indent="-223520">
              <a:buFont typeface="Arial" panose="020B0604020202020204"/>
              <a:buChar char="•"/>
            </a:pPr>
            <a:r>
              <a:rPr lang="en-US" sz="2000" dirty="0">
                <a:solidFill>
                  <a:schemeClr val="tx2">
                    <a:lumMod val="75000"/>
                  </a:schemeClr>
                </a:solidFill>
                <a:cs typeface="Arial" panose="020B0604020202020204"/>
              </a:rPr>
              <a:t>Paradox</a:t>
            </a:r>
            <a:r>
              <a:rPr lang="en-US" sz="2000" dirty="0">
                <a:solidFill>
                  <a:schemeClr val="tx2">
                    <a:lumMod val="75000"/>
                  </a:schemeClr>
                </a:solidFill>
              </a:rPr>
              <a:t> </a:t>
            </a:r>
            <a:r>
              <a:rPr lang="en-US" sz="2000" dirty="0"/>
              <a:t>– </a:t>
            </a:r>
            <a:r>
              <a:rPr lang="en-US" sz="2000" dirty="0">
                <a:cs typeface="Arial" panose="020B0604020202020204"/>
              </a:rPr>
              <a:t>A seemingly absurd or self-contradictory statement or proposition that when investigated or explained may prove to be well founded or true. </a:t>
            </a:r>
            <a:endParaRPr lang="en-US" sz="2000" dirty="0">
              <a:ea typeface="+mn-lt"/>
              <a:cs typeface="+mn-lt"/>
            </a:endParaRPr>
          </a:p>
          <a:p>
            <a:pPr marL="223520" indent="-223520">
              <a:buFont typeface="Arial" panose="020B0604020202020204"/>
              <a:buChar char="•"/>
            </a:pPr>
            <a:r>
              <a:rPr lang="en-US" sz="2000" dirty="0">
                <a:solidFill>
                  <a:schemeClr val="tx2">
                    <a:lumMod val="75000"/>
                  </a:schemeClr>
                </a:solidFill>
                <a:ea typeface="+mn-lt"/>
                <a:cs typeface="+mn-lt"/>
              </a:rPr>
              <a:t>Osteoporosis</a:t>
            </a:r>
            <a:r>
              <a:rPr lang="en-US" sz="2000" dirty="0">
                <a:solidFill>
                  <a:schemeClr val="tx2">
                    <a:lumMod val="75000"/>
                  </a:schemeClr>
                </a:solidFill>
              </a:rPr>
              <a:t> </a:t>
            </a:r>
            <a:r>
              <a:rPr lang="en-US" sz="2000" dirty="0"/>
              <a:t>– </a:t>
            </a:r>
            <a:r>
              <a:rPr lang="en-US" sz="2000" dirty="0">
                <a:cs typeface="Arial" panose="020B0604020202020204"/>
              </a:rPr>
              <a:t>A condition in which bones become weak and brittle.</a:t>
            </a:r>
            <a:endParaRPr lang="en-US" sz="2000" dirty="0">
              <a:ea typeface="+mn-lt"/>
              <a:cs typeface="+mn-lt"/>
            </a:endParaRPr>
          </a:p>
          <a:p>
            <a:pPr marL="223520" indent="-223520">
              <a:buFont typeface="Arial" panose="020B0604020202020204"/>
              <a:buChar char="•"/>
            </a:pPr>
            <a:r>
              <a:rPr lang="en-US" sz="2000" dirty="0">
                <a:solidFill>
                  <a:schemeClr val="tx2">
                    <a:lumMod val="75000"/>
                  </a:schemeClr>
                </a:solidFill>
              </a:rPr>
              <a:t>Tyrosinase </a:t>
            </a:r>
            <a:r>
              <a:rPr lang="en-US" sz="2000" dirty="0"/>
              <a:t>– An enzyme that controls melanin production.</a:t>
            </a:r>
          </a:p>
        </p:txBody>
      </p:sp>
      <p:sp>
        <p:nvSpPr>
          <p:cNvPr id="4" name="TextBox 3"/>
          <p:cNvSpPr txBox="1"/>
          <p:nvPr/>
        </p:nvSpPr>
        <p:spPr>
          <a:xfrm>
            <a:off x="179706" y="1664779"/>
            <a:ext cx="5728726"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marL="342900" indent="-342900">
              <a:buFont typeface="Arial" panose="020B0604020202020204" pitchFamily="34" charset="0"/>
              <a:buChar char="•"/>
            </a:pPr>
            <a:r>
              <a:rPr lang="en-US" sz="2000" dirty="0">
                <a:solidFill>
                  <a:schemeClr val="tx2">
                    <a:lumMod val="75000"/>
                  </a:schemeClr>
                </a:solidFill>
                <a:cs typeface="Arial" panose="020B0604020202020204"/>
              </a:rPr>
              <a:t>Cholecalciferol</a:t>
            </a:r>
            <a:r>
              <a:rPr lang="en-US" sz="2000" dirty="0">
                <a:solidFill>
                  <a:schemeClr val="tx2">
                    <a:lumMod val="75000"/>
                  </a:schemeClr>
                </a:solidFill>
              </a:rPr>
              <a:t> </a:t>
            </a:r>
            <a:r>
              <a:rPr lang="en-US" sz="2000" dirty="0"/>
              <a:t>– </a:t>
            </a:r>
            <a:r>
              <a:rPr lang="en-US" sz="2000" dirty="0">
                <a:cs typeface="Arial" panose="020B0604020202020204"/>
              </a:rPr>
              <a:t>Scientific name for Vitamin D​, a </a:t>
            </a:r>
            <a:r>
              <a:rPr lang="en-US" sz="2000" dirty="0">
                <a:ea typeface="+mn-lt"/>
                <a:cs typeface="+mn-lt"/>
              </a:rPr>
              <a:t>nutrient that absorbs calcium in the body.</a:t>
            </a:r>
          </a:p>
          <a:p>
            <a:endParaRPr lang="en-US" sz="2000" dirty="0">
              <a:ea typeface="+mn-lt"/>
              <a:cs typeface="+mn-lt"/>
            </a:endParaRPr>
          </a:p>
          <a:p>
            <a:pPr marL="285750" indent="-285750">
              <a:buFont typeface="Arial" panose="020B0604020202020204"/>
              <a:buChar char="•"/>
            </a:pPr>
            <a:r>
              <a:rPr lang="en-US" sz="2000" dirty="0">
                <a:solidFill>
                  <a:schemeClr val="tx2">
                    <a:lumMod val="75000"/>
                  </a:schemeClr>
                </a:solidFill>
              </a:rPr>
              <a:t>Deficiency </a:t>
            </a:r>
            <a:r>
              <a:rPr lang="en-US" sz="2000" dirty="0"/>
              <a:t>– The lack of something.</a:t>
            </a:r>
          </a:p>
          <a:p>
            <a:endParaRPr lang="en-US" sz="2000" dirty="0"/>
          </a:p>
          <a:p>
            <a:pPr marL="285750" indent="-285750">
              <a:buFont typeface="Arial" panose="020B0604020202020204"/>
              <a:buChar char="•"/>
            </a:pPr>
            <a:r>
              <a:rPr lang="en-US" sz="2000" dirty="0">
                <a:solidFill>
                  <a:schemeClr val="tx2">
                    <a:lumMod val="75000"/>
                  </a:schemeClr>
                </a:solidFill>
              </a:rPr>
              <a:t>Free radicals </a:t>
            </a:r>
            <a:r>
              <a:rPr lang="en-US" sz="2000" dirty="0"/>
              <a:t>– </a:t>
            </a:r>
            <a:r>
              <a:rPr lang="en-US" sz="2000" dirty="0">
                <a:ea typeface="+mn-lt"/>
                <a:cs typeface="+mn-lt"/>
              </a:rPr>
              <a:t>A radical is an atom, molecule, or ion that has an unpaired valence electron. </a:t>
            </a:r>
          </a:p>
          <a:p>
            <a:endParaRPr lang="en-US" sz="2000" dirty="0">
              <a:ea typeface="+mn-lt"/>
              <a:cs typeface="+mn-lt"/>
            </a:endParaRPr>
          </a:p>
          <a:p>
            <a:pPr marL="285750" indent="-285750">
              <a:buFont typeface="Arial" panose="020B0604020202020204"/>
              <a:buChar char="•"/>
            </a:pPr>
            <a:r>
              <a:rPr lang="en-US" sz="2000" dirty="0">
                <a:solidFill>
                  <a:schemeClr val="tx2">
                    <a:lumMod val="75000"/>
                  </a:schemeClr>
                </a:solidFill>
              </a:rPr>
              <a:t>Genotype </a:t>
            </a:r>
            <a:r>
              <a:rPr lang="en-US" sz="2000" dirty="0"/>
              <a:t>– </a:t>
            </a:r>
            <a:r>
              <a:rPr lang="en-US" sz="2000" dirty="0">
                <a:ea typeface="+mn-lt"/>
                <a:cs typeface="+mn-lt"/>
              </a:rPr>
              <a:t>The genetic constitution of an individual organism.</a:t>
            </a:r>
          </a:p>
          <a:p>
            <a:endParaRPr lang="en-US" sz="2000" dirty="0">
              <a:ea typeface="+mn-lt"/>
              <a:cs typeface="+mn-lt"/>
            </a:endParaRPr>
          </a:p>
          <a:p>
            <a:pPr marL="285750" indent="-285750">
              <a:buFont typeface="Arial" panose="020B0604020202020204"/>
              <a:buChar char="•"/>
            </a:pPr>
            <a:r>
              <a:rPr lang="en-US" sz="2000" dirty="0">
                <a:solidFill>
                  <a:schemeClr val="tx2">
                    <a:lumMod val="75000"/>
                  </a:schemeClr>
                </a:solidFill>
              </a:rPr>
              <a:t>Melanosomes </a:t>
            </a:r>
            <a:r>
              <a:rPr lang="en-US" sz="2000" dirty="0"/>
              <a:t>– </a:t>
            </a:r>
            <a:r>
              <a:rPr lang="en-US" sz="2000" dirty="0">
                <a:ea typeface="+mn-lt"/>
                <a:cs typeface="+mn-lt"/>
              </a:rPr>
              <a:t>An organelle found in animal cells and is the site for synthesis, storage and transport of melanin, the most common light-absorbing pigment found in the animal kingdom.</a:t>
            </a:r>
            <a:r>
              <a:rPr lang="en-US" sz="2000" dirty="0">
                <a:solidFill>
                  <a:schemeClr val="tx2">
                    <a:lumMod val="75000"/>
                  </a:schemeClr>
                </a:solidFill>
                <a:cs typeface="Arial" panose="020B0604020202020204"/>
              </a:rPr>
              <a:t> </a:t>
            </a:r>
          </a:p>
          <a:p>
            <a:endParaRPr lang="en-US" sz="2000" dirty="0">
              <a:solidFill>
                <a:schemeClr val="tx2">
                  <a:lumMod val="75000"/>
                </a:schemeClr>
              </a:solidFill>
              <a:cs typeface="Arial" panose="020B0604020202020204"/>
            </a:endParaRPr>
          </a:p>
        </p:txBody>
      </p:sp>
    </p:spTree>
  </p:cSld>
  <p:clrMapOvr>
    <a:masterClrMapping/>
  </p:clrMapOvr>
  <p:transition spd="med">
    <p:pull/>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3325" y="1361975"/>
            <a:ext cx="10986780" cy="5350654"/>
          </a:xfrm>
        </p:spPr>
        <p:txBody>
          <a:bodyPr vert="horz" lIns="91440" tIns="45720" rIns="91440" bIns="45720" rtlCol="0" anchor="t">
            <a:noAutofit/>
          </a:bodyPr>
          <a:lstStyle/>
          <a:p>
            <a:pPr marL="223520" indent="-223520"/>
            <a:r>
              <a:rPr lang="en-US" dirty="0">
                <a:ea typeface="+mn-lt"/>
                <a:cs typeface="+mn-lt"/>
              </a:rPr>
              <a:t>Brown, LaVerne L., et al. "The vitamin D paradox in Black Americans: a systems-based approach to investigating clinical practice, research, and public health-expert panel meeting report." </a:t>
            </a:r>
            <a:r>
              <a:rPr lang="en-US" i="1" dirty="0">
                <a:ea typeface="+mn-lt"/>
                <a:cs typeface="+mn-lt"/>
              </a:rPr>
              <a:t>BMC proceedings</a:t>
            </a:r>
            <a:r>
              <a:rPr lang="en-US" dirty="0">
                <a:ea typeface="+mn-lt"/>
                <a:cs typeface="+mn-lt"/>
              </a:rPr>
              <a:t>. Vol. 12. No. 6. BioMed Central, 2018.</a:t>
            </a:r>
          </a:p>
          <a:p>
            <a:pPr marL="223520" indent="-223520"/>
            <a:r>
              <a:rPr lang="en-US" dirty="0">
                <a:ea typeface="+mn-lt"/>
                <a:cs typeface="+mn-lt"/>
              </a:rPr>
              <a:t>Dhaliwal, Ruban, et al. "The relationship of physical performance and osteoporosis prevention with vitamin D in older African Americans (PODA)." </a:t>
            </a:r>
            <a:r>
              <a:rPr lang="en-US" i="1" dirty="0">
                <a:ea typeface="+mn-lt"/>
                <a:cs typeface="+mn-lt"/>
              </a:rPr>
              <a:t>Contemporary clinical trials</a:t>
            </a:r>
            <a:r>
              <a:rPr lang="en-US" dirty="0">
                <a:ea typeface="+mn-lt"/>
                <a:cs typeface="+mn-lt"/>
              </a:rPr>
              <a:t> 65 (2018): 39-45.</a:t>
            </a:r>
          </a:p>
          <a:p>
            <a:pPr marL="223520" indent="-223520"/>
            <a:r>
              <a:rPr lang="en-US" dirty="0">
                <a:ea typeface="+mn-lt"/>
                <a:cs typeface="+mn-lt"/>
              </a:rPr>
              <a:t>Hameed A, Akhtar N. (2019). The Skin Melanin: An Inhibitor of Vitamin-D3 Biosynthesis: With Special Emphasis with Structure of Skin. A Mini Review. Dermatol Case Rep 4: 149. </a:t>
            </a:r>
            <a:endParaRPr lang="en-US" dirty="0"/>
          </a:p>
          <a:p>
            <a:pPr marL="223520" indent="-223520"/>
            <a:r>
              <a:rPr lang="en-US" dirty="0"/>
              <a:t>Knox, R. ( 2013). How A Vitamin D Test Misdiagnosed African-Americans.</a:t>
            </a:r>
            <a:r>
              <a:rPr lang="en-US" i="1" dirty="0"/>
              <a:t> The New England Journal of Medicine. </a:t>
            </a:r>
            <a:r>
              <a:rPr lang="en-US" dirty="0"/>
              <a:t>Retrieved from</a:t>
            </a:r>
            <a:r>
              <a:rPr lang="en-US" i="1" dirty="0"/>
              <a:t> </a:t>
            </a:r>
            <a:r>
              <a:rPr lang="en-US" dirty="0"/>
              <a:t>npr.org/sections/health-shots/2013/11/20/246393329/how-a-vitamin-d-test-misdiagnosed-africanamericans.</a:t>
            </a:r>
          </a:p>
          <a:p>
            <a:pPr marL="223520" indent="-223520"/>
            <a:endParaRPr lang="en-US" sz="2000" dirty="0"/>
          </a:p>
        </p:txBody>
      </p:sp>
      <p:sp>
        <p:nvSpPr>
          <p:cNvPr id="4" name="Title 1"/>
          <p:cNvSpPr txBox="1"/>
          <p:nvPr/>
        </p:nvSpPr>
        <p:spPr>
          <a:xfrm>
            <a:off x="296935" y="427584"/>
            <a:ext cx="11594953" cy="717451"/>
          </a:xfrm>
          <a:prstGeom prst="rect">
            <a:avLst/>
          </a:prstGeom>
          <a:solidFill>
            <a:srgbClr val="00B0F0"/>
          </a:solidFill>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sz="3500" b="1" dirty="0"/>
              <a:t>Citations</a:t>
            </a:r>
          </a:p>
        </p:txBody>
      </p:sp>
    </p:spTree>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type="title"/>
          </p:nvPr>
        </p:nvSpPr>
        <p:spPr>
          <a:xfrm>
            <a:off x="296935" y="594359"/>
            <a:ext cx="7917425" cy="5882640"/>
          </a:xfrm>
          <a:prstGeom prst="rect">
            <a:avLst/>
          </a:prstGeom>
        </p:spPr>
        <p:txBody>
          <a:bodyPr vert="horz" lIns="91440" tIns="45720" rIns="91440" bIns="45720" rtlCol="0" anchor="b">
            <a:normAutofit fontScale="90000"/>
          </a:bodyPr>
          <a:lstStyle/>
          <a:p>
            <a:pPr marL="342900" indent="-342900">
              <a:buFont typeface="Arial" panose="020B0604020202020204" pitchFamily="34" charset="0"/>
              <a:buChar char="•"/>
            </a:pPr>
            <a:br>
              <a:rPr lang="en-US" sz="2400" dirty="0">
                <a:ea typeface="+mn-lt"/>
                <a:cs typeface="+mn-lt"/>
              </a:rPr>
            </a:br>
            <a:br>
              <a:rPr lang="en-US" sz="2400" dirty="0">
                <a:ea typeface="+mn-lt"/>
                <a:cs typeface="+mn-lt"/>
              </a:rPr>
            </a:br>
            <a:br>
              <a:rPr lang="en-US" sz="2400" dirty="0">
                <a:ea typeface="+mn-lt"/>
                <a:cs typeface="+mn-lt"/>
              </a:rPr>
            </a:br>
            <a:br>
              <a:rPr lang="en-US" sz="2400" dirty="0">
                <a:ea typeface="+mn-lt"/>
                <a:cs typeface="+mn-lt"/>
              </a:rPr>
            </a:br>
            <a:br>
              <a:rPr lang="en-US" sz="2400" dirty="0">
                <a:ea typeface="+mn-lt"/>
                <a:cs typeface="+mn-lt"/>
              </a:rPr>
            </a:br>
            <a:br>
              <a:rPr lang="en-US" sz="2400" dirty="0">
                <a:ea typeface="+mn-lt"/>
                <a:cs typeface="+mn-lt"/>
              </a:rPr>
            </a:br>
            <a:br>
              <a:rPr lang="en-US" sz="2400" dirty="0">
                <a:ea typeface="+mn-lt"/>
                <a:cs typeface="+mn-lt"/>
              </a:rPr>
            </a:br>
            <a:br>
              <a:rPr lang="en-US" sz="2400" dirty="0">
                <a:ea typeface="+mn-lt"/>
                <a:cs typeface="+mn-lt"/>
              </a:rPr>
            </a:br>
            <a:br>
              <a:rPr lang="en-US" sz="2400" dirty="0">
                <a:ea typeface="+mn-lt"/>
                <a:cs typeface="+mn-lt"/>
              </a:rPr>
            </a:br>
            <a:r>
              <a:rPr lang="en-US" sz="2700" dirty="0">
                <a:ea typeface="+mn-lt"/>
                <a:cs typeface="+mn-lt"/>
              </a:rPr>
              <a:t>Nair, Rathish, and Arun Maseeh. “Vitamin D: The sunshine vitamin.” Journal of pharmacology &amp;amp; pharmacotherapeutics vol. 3,2(2012): 118-26. doi:10.4103/0976-500X.95506.</a:t>
            </a:r>
            <a:br>
              <a:rPr lang="en-US" sz="2700" dirty="0">
                <a:ea typeface="+mn-lt"/>
                <a:cs typeface="+mn-lt"/>
              </a:rPr>
            </a:br>
            <a:br>
              <a:rPr lang="en-US" sz="2700" dirty="0"/>
            </a:br>
            <a:r>
              <a:rPr lang="en-US" sz="2700" dirty="0">
                <a:ea typeface="+mn-lt"/>
                <a:cs typeface="+mn-lt"/>
              </a:rPr>
              <a:t>Riley, P. A. "Melanin." </a:t>
            </a:r>
            <a:r>
              <a:rPr lang="en-US" sz="2700" i="1" dirty="0">
                <a:ea typeface="+mn-lt"/>
                <a:cs typeface="+mn-lt"/>
              </a:rPr>
              <a:t>The international journal of biochemistry &amp; cell biology</a:t>
            </a:r>
            <a:r>
              <a:rPr lang="en-US" sz="2700" dirty="0">
                <a:ea typeface="+mn-lt"/>
                <a:cs typeface="+mn-lt"/>
              </a:rPr>
              <a:t> 29.11 (1997): 1235-1239.</a:t>
            </a:r>
            <a:br>
              <a:rPr lang="en-US" sz="2700" dirty="0">
                <a:ea typeface="+mn-lt"/>
                <a:cs typeface="+mn-lt"/>
              </a:rPr>
            </a:br>
            <a:r>
              <a:rPr lang="en-US" sz="2700" dirty="0">
                <a:ea typeface="+mn-lt"/>
                <a:cs typeface="+mn-lt"/>
              </a:rPr>
              <a:t>Slominski, Andrzej, and Arnold E. Postlethwaite. "Skin under the sun: when melanin pigment meets vitamin D." (2015): 1-4.</a:t>
            </a:r>
            <a:br>
              <a:rPr lang="en-US" sz="2700" dirty="0">
                <a:ea typeface="+mn-lt"/>
                <a:cs typeface="+mn-lt"/>
              </a:rPr>
            </a:br>
            <a:br>
              <a:rPr lang="en-US" sz="2700" dirty="0">
                <a:ea typeface="+mn-lt"/>
                <a:cs typeface="+mn-lt"/>
              </a:rPr>
            </a:br>
            <a:r>
              <a:rPr lang="en-US" sz="2700" dirty="0">
                <a:ea typeface="+mn-lt"/>
                <a:cs typeface="+mn-lt"/>
              </a:rPr>
              <a:t>Tolleson W.H. (2009) Melanin and Neuromelanin in the Nervous System. In: Binder M.D., Hirokawa N., Windhorst U. (eds)Encyclopedia of Neuroscience. Springer, Berlin, Heidelberg.</a:t>
            </a:r>
          </a:p>
        </p:txBody>
      </p:sp>
      <p:sp>
        <p:nvSpPr>
          <p:cNvPr id="6" name="Title 1"/>
          <p:cNvSpPr txBox="1"/>
          <p:nvPr/>
        </p:nvSpPr>
        <p:spPr>
          <a:xfrm>
            <a:off x="296935" y="381001"/>
            <a:ext cx="11594953" cy="618056"/>
          </a:xfrm>
          <a:prstGeom prst="rect">
            <a:avLst/>
          </a:prstGeom>
          <a:solidFill>
            <a:srgbClr val="00B0F0"/>
          </a:solidFill>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sz="3500" b="1" dirty="0"/>
              <a:t>Citations </a:t>
            </a:r>
            <a:r>
              <a:rPr lang="en-US" sz="3200" b="1" i="1" dirty="0"/>
              <a:t>(cont’d) </a:t>
            </a:r>
          </a:p>
        </p:txBody>
      </p:sp>
      <p:pic>
        <p:nvPicPr>
          <p:cNvPr id="9" name="Picture 8" descr="A person standing on a beach in front of a sunset&#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24591"/>
          <a:stretch>
            <a:fillRect/>
          </a:stretch>
        </p:blipFill>
        <p:spPr>
          <a:xfrm>
            <a:off x="8214360" y="3535679"/>
            <a:ext cx="3677528" cy="27527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9" descr="A person wearing glasses and smiling at the camera&#10;&#10;Description generated with very high confidence"/>
          <p:cNvPicPr>
            <a:picLocks noChangeAspect="1"/>
          </p:cNvPicPr>
          <p:nvPr/>
        </p:nvPicPr>
        <p:blipFill rotWithShape="1">
          <a:blip r:embed="rId3"/>
          <a:srcRect r="10000"/>
          <a:stretch>
            <a:fillRect/>
          </a:stretch>
        </p:blipFill>
        <p:spPr>
          <a:xfrm>
            <a:off x="4951414" y="685800"/>
            <a:ext cx="6400799" cy="5334000"/>
          </a:xfrm>
          <a:prstGeom prst="rect">
            <a:avLst/>
          </a:prstGeom>
          <a:noFill/>
          <a:ln w="76200">
            <a:solidFill>
              <a:schemeClr val="tx1"/>
            </a:solidFill>
            <a:miter lim="800000"/>
            <a:headEnd/>
            <a:tailEnd/>
          </a:ln>
        </p:spPr>
      </p:pic>
      <p:sp>
        <p:nvSpPr>
          <p:cNvPr id="2" name="Title 1"/>
          <p:cNvSpPr>
            <a:spLocks noGrp="1"/>
          </p:cNvSpPr>
          <p:nvPr>
            <p:ph type="title"/>
          </p:nvPr>
        </p:nvSpPr>
        <p:spPr>
          <a:xfrm>
            <a:off x="448692" y="3689684"/>
            <a:ext cx="4190875" cy="882316"/>
          </a:xfrm>
          <a:prstGeom prst="rect">
            <a:avLst/>
          </a:prstGeom>
        </p:spPr>
        <p:txBody>
          <a:bodyPr anchor="b">
            <a:normAutofit/>
          </a:bodyPr>
          <a:lstStyle/>
          <a:p>
            <a:pPr algn="r"/>
            <a:r>
              <a:rPr lang="en-US" sz="4500" b="1" dirty="0">
                <a:solidFill>
                  <a:srgbClr val="FFCC00"/>
                </a:solidFill>
              </a:rPr>
              <a:t>Thank You !!!</a:t>
            </a:r>
          </a:p>
        </p:txBody>
      </p:sp>
      <p:sp>
        <p:nvSpPr>
          <p:cNvPr id="35" name="Text Placeholder 3"/>
          <p:cNvSpPr>
            <a:spLocks noGrp="1"/>
          </p:cNvSpPr>
          <p:nvPr>
            <p:ph type="body" sz="half" idx="2"/>
          </p:nvPr>
        </p:nvSpPr>
        <p:spPr>
          <a:xfrm>
            <a:off x="448692" y="4648200"/>
            <a:ext cx="4059140" cy="1371600"/>
          </a:xfrm>
        </p:spPr>
        <p:txBody>
          <a:bodyPr>
            <a:normAutofit/>
          </a:bodyPr>
          <a:lstStyle/>
          <a:p>
            <a:pPr algn="r">
              <a:lnSpc>
                <a:spcPct val="50000"/>
              </a:lnSpc>
            </a:pPr>
            <a:r>
              <a:rPr lang="en-US" sz="2000" dirty="0"/>
              <a:t>Zuri A. Kenyatte, 7</a:t>
            </a:r>
            <a:r>
              <a:rPr lang="en-US" sz="2000" baseline="30000" dirty="0"/>
              <a:t>th</a:t>
            </a:r>
            <a:r>
              <a:rPr lang="en-US" sz="2000" dirty="0"/>
              <a:t> grade</a:t>
            </a:r>
          </a:p>
          <a:p>
            <a:pPr algn="r">
              <a:lnSpc>
                <a:spcPct val="50000"/>
              </a:lnSpc>
            </a:pPr>
            <a:r>
              <a:rPr lang="en-US" sz="2000" dirty="0"/>
              <a:t>Washington, DC</a:t>
            </a:r>
          </a:p>
          <a:p>
            <a:pPr algn="r">
              <a:lnSpc>
                <a:spcPct val="50000"/>
              </a:lnSpc>
            </a:pPr>
            <a:r>
              <a:rPr lang="en-US" sz="2000" dirty="0"/>
              <a:t>Age 11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USER\Downloads\kobiKambon\africa2.jpgafrica2"/>
          <p:cNvPicPr>
            <a:picLocks noGrp="1" noChangeAspect="1"/>
          </p:cNvPicPr>
          <p:nvPr>
            <p:ph sz="half" idx="1"/>
          </p:nvPr>
        </p:nvPicPr>
        <p:blipFill>
          <a:blip r:embed="rId2"/>
          <a:srcRect/>
          <a:stretch>
            <a:fillRect/>
          </a:stretch>
        </p:blipFill>
        <p:spPr>
          <a:xfrm>
            <a:off x="1270" y="19685"/>
            <a:ext cx="12198985" cy="8133080"/>
          </a:xfrm>
          <a:prstGeom prst="rect">
            <a:avLst/>
          </a:prstGeom>
        </p:spPr>
      </p:pic>
      <p:sp>
        <p:nvSpPr>
          <p:cNvPr id="5" name="TextBox 4"/>
          <p:cNvSpPr txBox="1"/>
          <p:nvPr/>
        </p:nvSpPr>
        <p:spPr>
          <a:xfrm>
            <a:off x="1270" y="5596890"/>
            <a:ext cx="11257280" cy="166052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marL="571500" indent="-571500" algn="ctr">
              <a:buFont typeface="Arial" panose="020B0604020202020204" pitchFamily="34" charset="0"/>
              <a:buChar char="•"/>
            </a:pPr>
            <a:r>
              <a:rPr lang="en-US" sz="4000" dirty="0"/>
              <a:t>This is a </a:t>
            </a:r>
            <a:r>
              <a:rPr lang="en-US" sz="5400" dirty="0">
                <a:ln w="22225">
                  <a:solidFill>
                    <a:schemeClr val="accent2"/>
                  </a:solidFill>
                  <a:prstDash val="solid"/>
                </a:ln>
                <a:solidFill>
                  <a:schemeClr val="accent2">
                    <a:lumMod val="40000"/>
                    <a:lumOff val="60000"/>
                  </a:schemeClr>
                </a:solidFill>
                <a:effectLst/>
              </a:rPr>
              <a:t>vital link</a:t>
            </a:r>
            <a:r>
              <a:rPr lang="en-US" sz="4000" dirty="0"/>
              <a:t> back to the </a:t>
            </a:r>
            <a:r>
              <a:rPr lang="en-US" sz="5400" dirty="0">
                <a:ln w="22225">
                  <a:solidFill>
                    <a:schemeClr val="accent2"/>
                  </a:solidFill>
                  <a:prstDash val="solid"/>
                </a:ln>
                <a:solidFill>
                  <a:schemeClr val="accent2">
                    <a:lumMod val="40000"/>
                    <a:lumOff val="60000"/>
                  </a:schemeClr>
                </a:solidFill>
                <a:effectLst/>
              </a:rPr>
              <a:t>deep well</a:t>
            </a:r>
            <a:r>
              <a:rPr lang="en-US" sz="4000" dirty="0"/>
              <a:t> of our true Afrikan power base in </a:t>
            </a:r>
            <a:r>
              <a:rPr lang="en-US" sz="4800" dirty="0">
                <a:ln w="22225">
                  <a:solidFill>
                    <a:schemeClr val="accent2"/>
                  </a:solidFill>
                  <a:prstDash val="solid"/>
                </a:ln>
                <a:solidFill>
                  <a:schemeClr val="accent2">
                    <a:lumMod val="40000"/>
                    <a:lumOff val="60000"/>
                  </a:schemeClr>
                </a:solidFill>
                <a:effectLst/>
              </a:rPr>
              <a:t>Africa itself</a:t>
            </a:r>
            <a:r>
              <a:rPr lang="en-US" sz="4000" dirty="0"/>
              <a:t>.</a:t>
            </a:r>
          </a:p>
        </p:txBody>
      </p:sp>
      <p:sp>
        <p:nvSpPr>
          <p:cNvPr id="3" name="TextBox 1"/>
          <p:cNvSpPr txBox="1"/>
          <p:nvPr/>
        </p:nvSpPr>
        <p:spPr>
          <a:xfrm>
            <a:off x="383540" y="532130"/>
            <a:ext cx="6743065" cy="1322070"/>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n-US" sz="4800" dirty="0">
                <a:cs typeface="Segoe UI" panose="020B0502040204020203"/>
              </a:rPr>
              <a:t>​</a:t>
            </a:r>
            <a:r>
              <a:rPr lang="en-US" sz="4800" b="1" dirty="0">
                <a:cs typeface="Segoe UI" panose="020B0502040204020203"/>
              </a:rPr>
              <a:t>Chapter 2 - </a:t>
            </a:r>
            <a:r>
              <a:rPr lang="en-US" sz="3200" b="1" dirty="0">
                <a:cs typeface="Segoe UI" panose="020B0502040204020203"/>
              </a:rPr>
              <a:t>The MAAFA and  Afrikan Psychology</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6" descr="C:\Users\USER\Downloads\kobiKambon\blying home.jpgblying home"/>
          <p:cNvPicPr>
            <a:picLocks noChangeAspect="1"/>
          </p:cNvPicPr>
          <p:nvPr/>
        </p:nvPicPr>
        <p:blipFill>
          <a:blip r:embed="rId3">
            <a:grayscl/>
          </a:blip>
          <a:srcRect l="6102" t="12526"/>
          <a:stretch>
            <a:fillRect/>
          </a:stretch>
        </p:blipFill>
        <p:spPr>
          <a:xfrm>
            <a:off x="9525" y="-1270"/>
            <a:ext cx="12771755" cy="6859905"/>
          </a:xfrm>
          <a:prstGeom prst="rect">
            <a:avLst/>
          </a:prstGeom>
        </p:spPr>
      </p:pic>
      <p:sp>
        <p:nvSpPr>
          <p:cNvPr id="2" name="Title 1"/>
          <p:cNvSpPr>
            <a:spLocks noGrp="1"/>
          </p:cNvSpPr>
          <p:nvPr>
            <p:ph type="title"/>
          </p:nvPr>
        </p:nvSpPr>
        <p:spPr>
          <a:xfrm>
            <a:off x="760854" y="442993"/>
            <a:ext cx="4469331" cy="1028195"/>
          </a:xfrm>
          <a:prstGeom prst="rect">
            <a:avLst/>
          </a:prstGeom>
        </p:spPr>
        <p:txBody>
          <a:bodyPr anchor="b">
            <a:normAutofit/>
          </a:bodyPr>
          <a:lstStyle/>
          <a:p>
            <a:r>
              <a:rPr lang="en-US" sz="4400" b="1" dirty="0"/>
              <a:t>2 Mistakes: </a:t>
            </a:r>
            <a:endParaRPr lang="en-US" dirty="0"/>
          </a:p>
        </p:txBody>
      </p:sp>
      <p:sp>
        <p:nvSpPr>
          <p:cNvPr id="15" name="Content Placeholder 2"/>
          <p:cNvSpPr>
            <a:spLocks noGrp="1"/>
          </p:cNvSpPr>
          <p:nvPr>
            <p:ph sz="half" idx="1"/>
          </p:nvPr>
        </p:nvSpPr>
        <p:spPr>
          <a:xfrm>
            <a:off x="8053737" y="1642187"/>
            <a:ext cx="4619253" cy="4435711"/>
          </a:xfrm>
        </p:spPr>
        <p:txBody>
          <a:bodyPr vert="horz" lIns="91440" tIns="45720" rIns="91440" bIns="45720" rtlCol="0" anchor="t">
            <a:noAutofit/>
          </a:bodyPr>
          <a:lstStyle/>
          <a:p>
            <a:pPr marL="0" indent="0">
              <a:buNone/>
            </a:pPr>
            <a:endParaRPr lang="en-US" sz="3200" dirty="0">
              <a:solidFill>
                <a:schemeClr val="tx2"/>
              </a:solidFill>
            </a:endParaRPr>
          </a:p>
          <a:p>
            <a:pPr marL="223520" indent="-223520"/>
            <a:r>
              <a:rPr lang="en-US" sz="3200" dirty="0"/>
              <a:t>1.We  want to get back so fast we often skip the Afrika we recreated and created here to survive the MAAFA </a:t>
            </a:r>
            <a:endParaRPr lang="en-US" sz="3200" dirty="0">
              <a:noFill/>
            </a:endParaRPr>
          </a:p>
          <a:p>
            <a:pPr marL="223520" indent="-223520"/>
            <a:r>
              <a:rPr lang="en-US" sz="3200" dirty="0"/>
              <a:t>2. We look at the “trauma” through our wounded eyes.</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6" descr="C:\Users\USER\Downloads\kobiKambon\circle of culture.jpgcircle of culture"/>
          <p:cNvPicPr>
            <a:picLocks noChangeAspect="1"/>
          </p:cNvPicPr>
          <p:nvPr/>
        </p:nvPicPr>
        <p:blipFill>
          <a:blip r:embed="rId3"/>
          <a:srcRect/>
          <a:stretch>
            <a:fillRect/>
          </a:stretch>
        </p:blipFill>
        <p:spPr>
          <a:xfrm>
            <a:off x="-48260" y="-1270"/>
            <a:ext cx="12239625" cy="6859905"/>
          </a:xfrm>
          <a:prstGeom prst="rect">
            <a:avLst/>
          </a:prstGeom>
        </p:spPr>
      </p:pic>
      <p:sp>
        <p:nvSpPr>
          <p:cNvPr id="2" name="Title 1"/>
          <p:cNvSpPr>
            <a:spLocks noGrp="1"/>
          </p:cNvSpPr>
          <p:nvPr>
            <p:ph type="title"/>
          </p:nvPr>
        </p:nvSpPr>
        <p:spPr>
          <a:xfrm>
            <a:off x="4039359" y="1904763"/>
            <a:ext cx="4469331" cy="1028195"/>
          </a:xfrm>
          <a:prstGeom prst="rect">
            <a:avLst/>
          </a:prstGeom>
        </p:spPr>
        <p:txBody>
          <a:bodyPr anchor="b">
            <a:normAutofit/>
          </a:bodyPr>
          <a:lstStyle/>
          <a:p>
            <a:r>
              <a:rPr lang="en-US" sz="4800" dirty="0">
                <a:gradFill>
                  <a:gsLst>
                    <a:gs pos="21000">
                      <a:srgbClr val="53575C"/>
                    </a:gs>
                    <a:gs pos="88000">
                      <a:srgbClr val="C5C7CA"/>
                    </a:gs>
                  </a:gsLst>
                  <a:lin ang="5400000"/>
                </a:gradFill>
                <a:effectLst/>
              </a:rPr>
              <a:t>Circle of Culture</a:t>
            </a:r>
            <a:r>
              <a:rPr lang="en-US" sz="4400" b="1" dirty="0">
                <a:gradFill>
                  <a:gsLst>
                    <a:gs pos="21000">
                      <a:srgbClr val="53575C"/>
                    </a:gs>
                    <a:gs pos="88000">
                      <a:srgbClr val="C5C7CA"/>
                    </a:gs>
                  </a:gsLst>
                  <a:lin ang="5400000"/>
                </a:gradFill>
                <a:effectLst/>
              </a:rPr>
              <a:t>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044" y="-694055"/>
            <a:ext cx="8692399" cy="2819400"/>
          </a:xfrm>
        </p:spPr>
        <p:txBody>
          <a:bodyPr/>
          <a:lstStyle/>
          <a:p>
            <a:r>
              <a:rPr lang="en-US"/>
              <a:t>Memories (Circle of Culture)</a:t>
            </a:r>
          </a:p>
        </p:txBody>
      </p:sp>
      <p:sp>
        <p:nvSpPr>
          <p:cNvPr id="6" name="Text Box 5"/>
          <p:cNvSpPr txBox="1"/>
          <p:nvPr/>
        </p:nvSpPr>
        <p:spPr>
          <a:xfrm>
            <a:off x="2365375" y="2125345"/>
            <a:ext cx="8900160" cy="4954270"/>
          </a:xfrm>
          <a:prstGeom prst="rect">
            <a:avLst/>
          </a:prstGeom>
          <a:noFill/>
        </p:spPr>
        <p:txBody>
          <a:bodyPr wrap="square" rtlCol="0">
            <a:spAutoFit/>
          </a:bodyPr>
          <a:lstStyle/>
          <a:p>
            <a:pPr marL="285750" indent="-285750">
              <a:buFont typeface="Arial" panose="020B0604020202020204" pitchFamily="34" charset="0"/>
              <a:buChar char="•"/>
            </a:pPr>
            <a:r>
              <a:rPr lang="en-US" sz="4000"/>
              <a:t>Retain (Culture / History)</a:t>
            </a:r>
          </a:p>
          <a:p>
            <a:pPr marL="285750" indent="-285750">
              <a:buFont typeface="Arial" panose="020B0604020202020204" pitchFamily="34" charset="0"/>
              <a:buChar char="•"/>
            </a:pPr>
            <a:r>
              <a:rPr lang="en-US" sz="4000"/>
              <a:t>Regain (Culture, Sovereignity)</a:t>
            </a:r>
          </a:p>
          <a:p>
            <a:pPr marL="285750" indent="-285750">
              <a:buFont typeface="Arial" panose="020B0604020202020204" pitchFamily="34" charset="0"/>
              <a:buChar char="•"/>
            </a:pPr>
            <a:r>
              <a:rPr lang="en-US" sz="4000"/>
              <a:t>Resist (Oppression)</a:t>
            </a:r>
          </a:p>
          <a:p>
            <a:pPr marL="285750" indent="-285750">
              <a:buFont typeface="Arial" panose="020B0604020202020204" pitchFamily="34" charset="0"/>
              <a:buChar char="•"/>
            </a:pPr>
            <a:r>
              <a:rPr lang="en-US" sz="4000"/>
              <a:t>Reject (Anything that's anti ASCO)</a:t>
            </a:r>
          </a:p>
          <a:p>
            <a:pPr marL="285750" indent="-285750">
              <a:buFont typeface="Arial" panose="020B0604020202020204" pitchFamily="34" charset="0"/>
              <a:buChar char="•"/>
            </a:pPr>
            <a:r>
              <a:rPr lang="en-US" sz="4000"/>
              <a:t>Re-create / create (Afrika here)</a:t>
            </a:r>
          </a:p>
          <a:p>
            <a:pPr marL="285750" indent="-285750">
              <a:buFont typeface="Arial" panose="020B0604020202020204" pitchFamily="34" charset="0"/>
              <a:buChar char="•"/>
            </a:pPr>
            <a:r>
              <a:rPr lang="en-US" sz="4000"/>
              <a:t>Return (To keep the promise)</a:t>
            </a:r>
          </a:p>
          <a:p>
            <a:pPr marL="285750" indent="-285750">
              <a:buFont typeface="Arial" panose="020B0604020202020204" pitchFamily="34" charset="0"/>
              <a:buChar char="•"/>
            </a:pPr>
            <a:endParaRPr lang="en-US" sz="4000"/>
          </a:p>
          <a:p>
            <a:pPr marL="285750" indent="-285750">
              <a:buFont typeface="Arial" panose="020B0604020202020204" pitchFamily="34" charset="0"/>
              <a:buChar char="•"/>
            </a:pPr>
            <a:endParaRPr lang="en-US"/>
          </a:p>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Digital Blue Tunne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2258</Words>
  <Application>Microsoft Office PowerPoint</Application>
  <PresentationFormat>Custom</PresentationFormat>
  <Paragraphs>170</Paragraphs>
  <Slides>53</Slides>
  <Notes>12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53</vt:i4>
      </vt:variant>
    </vt:vector>
  </HeadingPairs>
  <TitlesOfParts>
    <vt:vector size="57" baseType="lpstr">
      <vt:lpstr>Arial</vt:lpstr>
      <vt:lpstr>Corbel</vt:lpstr>
      <vt:lpstr>Franklin Gothic Medium</vt:lpstr>
      <vt:lpstr>Digital Blue Tunnel 16x9</vt:lpstr>
      <vt:lpstr>Honoring Nana Kobi K. K. Kambon</vt:lpstr>
      <vt:lpstr>PowerPoint Presentation</vt:lpstr>
      <vt:lpstr>PowerPoint Presentation</vt:lpstr>
      <vt:lpstr>PowerPoint Presentation</vt:lpstr>
      <vt:lpstr>PowerPoint Presentation</vt:lpstr>
      <vt:lpstr>PowerPoint Presentation</vt:lpstr>
      <vt:lpstr>2 Mistakes: </vt:lpstr>
      <vt:lpstr>Circle of Culture </vt:lpstr>
      <vt:lpstr>Memories (Circle of Culture)</vt:lpstr>
      <vt:lpstr> The Circle of Culture:  Memories of Home - Our ways...  Resistance - Warfare to Sarcasm to Sacrifice  Spirit / Culture:    Hidden Practices, The Ring Shouts, Blues, Spirituals, Art  Storytellin -King Buzzard  Rituals  Bonding Agreements - One Afrika, Marriage, Kinship</vt:lpstr>
      <vt:lpstr>Circle of Culture </vt:lpstr>
      <vt:lpstr>https://youtu.be/Y42KUkKfNQA </vt:lpstr>
      <vt:lpstr>http://www.ayanetwork.com/aya/vincentharding/ </vt:lpstr>
      <vt:lpstr>Circle of Culture </vt:lpstr>
      <vt:lpstr>Family | Kinship: “I'm never alone..”</vt:lpstr>
      <vt:lpstr>Circle of Culture </vt:lpstr>
      <vt:lpstr>Blind:  With eyes wide-open: Cultural Misorientation </vt:lpstr>
      <vt:lpstr>PowerPoint Presentation</vt:lpstr>
      <vt:lpstr>Today our eyes and our stories are scripted. We must counter these for redemption.</vt:lpstr>
      <vt:lpstr>STD</vt:lpstr>
      <vt:lpstr>PowerPoint Presentation</vt:lpstr>
      <vt:lpstr>MSO STD</vt:lpstr>
      <vt:lpstr>PowerPoint Presentation</vt:lpstr>
      <vt:lpstr>MSO STD</vt:lpstr>
      <vt:lpstr>We're a Winner - Curtis Mayfield</vt:lpstr>
      <vt:lpstr>Say It Loud - James Brown</vt:lpstr>
      <vt:lpstr>King of Love is Dead - Nina Simone</vt:lpstr>
      <vt:lpstr>The Tulsa Massacre? </vt:lpstr>
      <vt:lpstr>Not! can't call it a massacre!</vt:lpstr>
      <vt:lpstr>Emotional suppression / redirection</vt:lpstr>
      <vt:lpstr>Melanin - Core?</vt:lpstr>
      <vt:lpstr>PowerPoint Presentation</vt:lpstr>
      <vt:lpstr>PowerPoint Presentation</vt:lpstr>
      <vt:lpstr>Neuromelanin</vt:lpstr>
      <vt:lpstr>Melanin has 3 functions.</vt:lpstr>
      <vt:lpstr>Antioxidant</vt:lpstr>
      <vt:lpstr>Nerve conduction facilitator</vt:lpstr>
      <vt:lpstr>Energy  Transformer</vt:lpstr>
      <vt:lpstr>Melanin and the Skin</vt:lpstr>
      <vt:lpstr>Melanin: Beneath the Surface</vt:lpstr>
      <vt:lpstr>Melanin: The Great Protector    </vt:lpstr>
      <vt:lpstr> Afrikan People and Vitamin D (cholecalciferol)</vt:lpstr>
      <vt:lpstr>Melanin and Vitamin D</vt:lpstr>
      <vt:lpstr>The Dilemma </vt:lpstr>
      <vt:lpstr>The Vitamin D Paradox</vt:lpstr>
      <vt:lpstr>What is the Vitamin-D  Paradox?</vt:lpstr>
      <vt:lpstr>PowerPoint Presentation</vt:lpstr>
      <vt:lpstr>PowerPoint Presentation</vt:lpstr>
      <vt:lpstr>Conclusion</vt:lpstr>
      <vt:lpstr>Vocabulary</vt:lpstr>
      <vt:lpstr>PowerPoint Presentation</vt:lpstr>
      <vt:lpstr>         Nair, Rathish, and Arun Maseeh. “Vitamin D: The sunshine vitamin.” Journal of pharmacology &amp;amp; pharmacotherapeutics vol. 3,2(2012): 118-26. doi:10.4103/0976-500X.95506.  Riley, P. A. "Melanin." The international journal of biochemistry &amp; cell biology 29.11 (1997): 1235-1239. Slominski, Andrzej, and Arnold E. Postlethwaite. "Skin under the sun: when melanin pigment meets vitamin D." (2015): 1-4.  Tolleson W.H. (2009) Melanin and Neuromelanin in the Nervous System. In: Binder M.D., Hirokawa N., Windhorst U. (eds)Encyclopedia of Neuroscience. Springer, Berlin, Heidelberg.</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Mighty Melanin:</dc:title>
  <dc:creator>Khali Northington</dc:creator>
  <cp:lastModifiedBy>Wekesa Madzimoyo</cp:lastModifiedBy>
  <cp:revision>7</cp:revision>
  <dcterms:created xsi:type="dcterms:W3CDTF">2020-02-06T16:32:00Z</dcterms:created>
  <dcterms:modified xsi:type="dcterms:W3CDTF">2020-05-16T17:05:57Z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1033-11.2.0.9327</vt:lpwstr>
  </property>
</Properties>
</file>